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81" r:id="rId3"/>
    <p:sldId id="260" r:id="rId4"/>
    <p:sldId id="280" r:id="rId5"/>
    <p:sldId id="279" r:id="rId6"/>
    <p:sldId id="278" r:id="rId7"/>
    <p:sldId id="272" r:id="rId8"/>
    <p:sldId id="264" r:id="rId9"/>
    <p:sldId id="273" r:id="rId10"/>
    <p:sldId id="274" r:id="rId11"/>
    <p:sldId id="262" r:id="rId12"/>
    <p:sldId id="263" r:id="rId13"/>
    <p:sldId id="265" r:id="rId14"/>
    <p:sldId id="266" r:id="rId15"/>
    <p:sldId id="267" r:id="rId16"/>
    <p:sldId id="268" r:id="rId17"/>
    <p:sldId id="275" r:id="rId18"/>
    <p:sldId id="270" r:id="rId1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82" d="100"/>
          <a:sy n="82" d="100"/>
        </p:scale>
        <p:origin x="581"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EEDE9B0-8FEF-4F28-9E54-284BB71E9E1D}" type="datetimeFigureOut">
              <a:rPr lang="es-ES" smtClean="0"/>
              <a:t>08/02/2024</a:t>
            </a:fld>
            <a:endParaRPr lang="es-E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s-E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8FB9853-E62C-4383-B885-7C50BFBB3F81}" type="slidenum">
              <a:rPr lang="es-ES" smtClean="0"/>
              <a:t>‹Nº›</a:t>
            </a:fld>
            <a:endParaRPr lang="es-E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0820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EEDE9B0-8FEF-4F28-9E54-284BB71E9E1D}" type="datetimeFigureOut">
              <a:rPr lang="es-ES" smtClean="0"/>
              <a:t>08/02/2024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8FB9853-E62C-4383-B885-7C50BFBB3F81}" type="slidenum">
              <a:rPr lang="es-ES" smtClean="0"/>
              <a:t>‹Nº›</a:t>
            </a:fld>
            <a:endParaRPr lang="es-ES"/>
          </a:p>
        </p:txBody>
      </p:sp>
    </p:spTree>
    <p:extLst>
      <p:ext uri="{BB962C8B-B14F-4D97-AF65-F5344CB8AC3E}">
        <p14:creationId xmlns:p14="http://schemas.microsoft.com/office/powerpoint/2010/main" val="961048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EEDE9B0-8FEF-4F28-9E54-284BB71E9E1D}" type="datetimeFigureOut">
              <a:rPr lang="es-ES" smtClean="0"/>
              <a:t>08/02/2024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8FB9853-E62C-4383-B885-7C50BFBB3F81}" type="slidenum">
              <a:rPr lang="es-ES" smtClean="0"/>
              <a:t>‹Nº›</a:t>
            </a:fld>
            <a:endParaRPr lang="es-ES"/>
          </a:p>
        </p:txBody>
      </p:sp>
    </p:spTree>
    <p:extLst>
      <p:ext uri="{BB962C8B-B14F-4D97-AF65-F5344CB8AC3E}">
        <p14:creationId xmlns:p14="http://schemas.microsoft.com/office/powerpoint/2010/main" val="3616761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EEDE9B0-8FEF-4F28-9E54-284BB71E9E1D}" type="datetimeFigureOut">
              <a:rPr lang="es-ES" smtClean="0"/>
              <a:t>08/02/2024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8FB9853-E62C-4383-B885-7C50BFBB3F81}" type="slidenum">
              <a:rPr lang="es-ES" smtClean="0"/>
              <a:t>‹Nº›</a:t>
            </a:fld>
            <a:endParaRPr lang="es-ES"/>
          </a:p>
        </p:txBody>
      </p:sp>
    </p:spTree>
    <p:extLst>
      <p:ext uri="{BB962C8B-B14F-4D97-AF65-F5344CB8AC3E}">
        <p14:creationId xmlns:p14="http://schemas.microsoft.com/office/powerpoint/2010/main" val="3060639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9EEDE9B0-8FEF-4F28-9E54-284BB71E9E1D}" type="datetimeFigureOut">
              <a:rPr lang="es-ES" smtClean="0"/>
              <a:t>08/02/2024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8FB9853-E62C-4383-B885-7C50BFBB3F81}" type="slidenum">
              <a:rPr lang="es-ES" smtClean="0"/>
              <a:t>‹Nº›</a:t>
            </a:fld>
            <a:endParaRPr lang="es-E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4635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EEDE9B0-8FEF-4F28-9E54-284BB71E9E1D}" type="datetimeFigureOut">
              <a:rPr lang="es-ES" smtClean="0"/>
              <a:t>08/02/2024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8FB9853-E62C-4383-B885-7C50BFBB3F81}" type="slidenum">
              <a:rPr lang="es-ES" smtClean="0"/>
              <a:t>‹Nº›</a:t>
            </a:fld>
            <a:endParaRPr lang="es-ES"/>
          </a:p>
        </p:txBody>
      </p:sp>
    </p:spTree>
    <p:extLst>
      <p:ext uri="{BB962C8B-B14F-4D97-AF65-F5344CB8AC3E}">
        <p14:creationId xmlns:p14="http://schemas.microsoft.com/office/powerpoint/2010/main" val="311571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EEDE9B0-8FEF-4F28-9E54-284BB71E9E1D}" type="datetimeFigureOut">
              <a:rPr lang="es-ES" smtClean="0"/>
              <a:t>08/02/2024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D8FB9853-E62C-4383-B885-7C50BFBB3F81}" type="slidenum">
              <a:rPr lang="es-ES" smtClean="0"/>
              <a:t>‹Nº›</a:t>
            </a:fld>
            <a:endParaRPr lang="es-ES"/>
          </a:p>
        </p:txBody>
      </p:sp>
    </p:spTree>
    <p:extLst>
      <p:ext uri="{BB962C8B-B14F-4D97-AF65-F5344CB8AC3E}">
        <p14:creationId xmlns:p14="http://schemas.microsoft.com/office/powerpoint/2010/main" val="3507527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EEDE9B0-8FEF-4F28-9E54-284BB71E9E1D}" type="datetimeFigureOut">
              <a:rPr lang="es-ES" smtClean="0"/>
              <a:t>08/02/2024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D8FB9853-E62C-4383-B885-7C50BFBB3F81}" type="slidenum">
              <a:rPr lang="es-ES" smtClean="0"/>
              <a:t>‹Nº›</a:t>
            </a:fld>
            <a:endParaRPr lang="es-ES"/>
          </a:p>
        </p:txBody>
      </p:sp>
    </p:spTree>
    <p:extLst>
      <p:ext uri="{BB962C8B-B14F-4D97-AF65-F5344CB8AC3E}">
        <p14:creationId xmlns:p14="http://schemas.microsoft.com/office/powerpoint/2010/main" val="4038513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EDE9B0-8FEF-4F28-9E54-284BB71E9E1D}" type="datetimeFigureOut">
              <a:rPr lang="es-ES" smtClean="0"/>
              <a:t>08/02/2024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D8FB9853-E62C-4383-B885-7C50BFBB3F81}" type="slidenum">
              <a:rPr lang="es-ES" smtClean="0"/>
              <a:t>‹Nº›</a:t>
            </a:fld>
            <a:endParaRPr lang="es-ES"/>
          </a:p>
        </p:txBody>
      </p:sp>
    </p:spTree>
    <p:extLst>
      <p:ext uri="{BB962C8B-B14F-4D97-AF65-F5344CB8AC3E}">
        <p14:creationId xmlns:p14="http://schemas.microsoft.com/office/powerpoint/2010/main" val="4082937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9EEDE9B0-8FEF-4F28-9E54-284BB71E9E1D}" type="datetimeFigureOut">
              <a:rPr lang="es-ES" smtClean="0"/>
              <a:t>08/02/2024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8FB9853-E62C-4383-B885-7C50BFBB3F81}" type="slidenum">
              <a:rPr lang="es-ES" smtClean="0"/>
              <a:t>‹Nº›</a:t>
            </a:fld>
            <a:endParaRPr lang="es-ES"/>
          </a:p>
        </p:txBody>
      </p:sp>
    </p:spTree>
    <p:extLst>
      <p:ext uri="{BB962C8B-B14F-4D97-AF65-F5344CB8AC3E}">
        <p14:creationId xmlns:p14="http://schemas.microsoft.com/office/powerpoint/2010/main" val="1066562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9EEDE9B0-8FEF-4F28-9E54-284BB71E9E1D}" type="datetimeFigureOut">
              <a:rPr lang="es-ES" smtClean="0"/>
              <a:t>08/02/2024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8FB9853-E62C-4383-B885-7C50BFBB3F81}" type="slidenum">
              <a:rPr lang="es-ES" smtClean="0"/>
              <a:t>‹Nº›</a:t>
            </a:fld>
            <a:endParaRPr lang="es-ES"/>
          </a:p>
        </p:txBody>
      </p:sp>
    </p:spTree>
    <p:extLst>
      <p:ext uri="{BB962C8B-B14F-4D97-AF65-F5344CB8AC3E}">
        <p14:creationId xmlns:p14="http://schemas.microsoft.com/office/powerpoint/2010/main" val="3469816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EEDE9B0-8FEF-4F28-9E54-284BB71E9E1D}" type="datetimeFigureOut">
              <a:rPr lang="es-ES" smtClean="0"/>
              <a:t>08/02/2024</a:t>
            </a:fld>
            <a:endParaRPr lang="es-E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s-E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D8FB9853-E62C-4383-B885-7C50BFBB3F81}" type="slidenum">
              <a:rPr lang="es-ES" smtClean="0"/>
              <a:t>‹Nº›</a:t>
            </a:fld>
            <a:endParaRPr lang="es-ES"/>
          </a:p>
        </p:txBody>
      </p:sp>
    </p:spTree>
    <p:extLst>
      <p:ext uri="{BB962C8B-B14F-4D97-AF65-F5344CB8AC3E}">
        <p14:creationId xmlns:p14="http://schemas.microsoft.com/office/powerpoint/2010/main" val="187699001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mites.gob.es/ficheros/ministerio/GuiaRegistroJornada.pdf" TargetMode="Externa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hyperlink" Target="https://de4654ed-7e1d-4dda-9c7e-0c5339c6444d.filesusr.com/ugd/2b22c5_0b55b55c05914087a2337c2c5b4dddd5.pdf?index=true"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umivaleactiva.es/dam/jcr:b44a0c79-0dac-4688-a7a7-be892569880d/Parte%20de%20Asistencia%20Sanitaria.pdf" TargetMode="External"/><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hyperlink" Target="https://umivaleactiva.es/red-de-centros" TargetMode="Externa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mailto:info@limpiezaslimce.com" TargetMode="External"/><Relationship Id="rId7" Type="http://schemas.openxmlformats.org/officeDocument/2006/relationships/image" Target="../media/image4.jpeg"/><Relationship Id="rId2" Type="http://schemas.openxmlformats.org/officeDocument/2006/relationships/image" Target="../media/image27.jpeg"/><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http://www.limpiezaslimce.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panel.repasat.com/" TargetMode="External"/><Relationship Id="rId1" Type="http://schemas.openxmlformats.org/officeDocument/2006/relationships/slideLayout" Target="../slideLayouts/slideLayout4.xml"/><Relationship Id="rId5" Type="http://schemas.openxmlformats.org/officeDocument/2006/relationships/hyperlink" Target="https://www.youtube.com/watch?v=ryH4BuAGnO8"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2837" t="8147" r="-681" b="11151"/>
          <a:stretch/>
        </p:blipFill>
        <p:spPr>
          <a:xfrm>
            <a:off x="175490" y="157019"/>
            <a:ext cx="11924145" cy="6557818"/>
          </a:xfrm>
          <a:prstGeom prst="rect">
            <a:avLst/>
          </a:prstGeom>
        </p:spPr>
      </p:pic>
      <p:sp>
        <p:nvSpPr>
          <p:cNvPr id="2" name="Título 1"/>
          <p:cNvSpPr>
            <a:spLocks noGrp="1"/>
          </p:cNvSpPr>
          <p:nvPr>
            <p:ph type="ctrTitle"/>
          </p:nvPr>
        </p:nvSpPr>
        <p:spPr>
          <a:xfrm>
            <a:off x="471055" y="3220774"/>
            <a:ext cx="10504285" cy="2926080"/>
          </a:xfrm>
        </p:spPr>
        <p:txBody>
          <a:bodyPr/>
          <a:lstStyle/>
          <a:p>
            <a:r>
              <a:rPr lang="es-ES" dirty="0"/>
              <a:t>Bienvenido a nuestra gran familia</a:t>
            </a:r>
          </a:p>
        </p:txBody>
      </p:sp>
      <p:sp>
        <p:nvSpPr>
          <p:cNvPr id="3" name="Subtítulo 2"/>
          <p:cNvSpPr>
            <a:spLocks noGrp="1"/>
          </p:cNvSpPr>
          <p:nvPr>
            <p:ph type="subTitle" idx="1"/>
          </p:nvPr>
        </p:nvSpPr>
        <p:spPr>
          <a:xfrm>
            <a:off x="1607930" y="2589445"/>
            <a:ext cx="8767860" cy="1388165"/>
          </a:xfrm>
        </p:spPr>
        <p:txBody>
          <a:bodyPr>
            <a:normAutofit/>
          </a:bodyPr>
          <a:lstStyle/>
          <a:p>
            <a:r>
              <a:rPr lang="es-ES" sz="4000" dirty="0"/>
              <a:t>1989  -2024 </a:t>
            </a:r>
          </a:p>
          <a:p>
            <a:r>
              <a:rPr lang="es-ES" sz="4000" dirty="0"/>
              <a:t>35º aniversario</a:t>
            </a:r>
          </a:p>
        </p:txBody>
      </p:sp>
      <p:pic>
        <p:nvPicPr>
          <p:cNvPr id="5" name="Imagen 4"/>
          <p:cNvPicPr>
            <a:picLocks noChangeAspect="1"/>
          </p:cNvPicPr>
          <p:nvPr/>
        </p:nvPicPr>
        <p:blipFill>
          <a:blip r:embed="rId3" cstate="print">
            <a:alphaModFix amt="70000"/>
            <a:extLst>
              <a:ext uri="{28A0092B-C50C-407E-A947-70E740481C1C}">
                <a14:useLocalDpi xmlns:a14="http://schemas.microsoft.com/office/drawing/2010/main" val="0"/>
              </a:ext>
            </a:extLst>
          </a:blip>
          <a:stretch>
            <a:fillRect/>
          </a:stretch>
        </p:blipFill>
        <p:spPr>
          <a:xfrm>
            <a:off x="9140074" y="418012"/>
            <a:ext cx="2349962" cy="863527"/>
          </a:xfrm>
          <a:prstGeom prst="rect">
            <a:avLst/>
          </a:prstGeom>
        </p:spPr>
      </p:pic>
      <p:pic>
        <p:nvPicPr>
          <p:cNvPr id="6" name="Imagen 5" descr="Logotipo&#10;&#10;Descripción generada automáticamente">
            <a:extLst>
              <a:ext uri="{FF2B5EF4-FFF2-40B4-BE49-F238E27FC236}">
                <a16:creationId xmlns:a16="http://schemas.microsoft.com/office/drawing/2014/main" id="{57582FF6-2BA8-9DBE-6251-E6D350189DC0}"/>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10447938" y="5485381"/>
            <a:ext cx="1042098" cy="1018185"/>
          </a:xfrm>
          <a:prstGeom prst="rect">
            <a:avLst/>
          </a:prstGeom>
        </p:spPr>
      </p:pic>
      <p:pic>
        <p:nvPicPr>
          <p:cNvPr id="7" name="Imagen 6" descr="Logotipo, nombre de la empresa&#10;&#10;Descripción generada automáticamente">
            <a:extLst>
              <a:ext uri="{FF2B5EF4-FFF2-40B4-BE49-F238E27FC236}">
                <a16:creationId xmlns:a16="http://schemas.microsoft.com/office/drawing/2014/main" id="{892D717B-A3BB-C189-816F-88902C1489B3}"/>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9140074" y="5491411"/>
            <a:ext cx="1010860" cy="1018185"/>
          </a:xfrm>
          <a:prstGeom prst="rect">
            <a:avLst/>
          </a:prstGeom>
        </p:spPr>
      </p:pic>
    </p:spTree>
    <p:extLst>
      <p:ext uri="{BB962C8B-B14F-4D97-AF65-F5344CB8AC3E}">
        <p14:creationId xmlns:p14="http://schemas.microsoft.com/office/powerpoint/2010/main" val="479449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p:cNvSpPr>
            <a:spLocks noGrp="1"/>
          </p:cNvSpPr>
          <p:nvPr>
            <p:ph sz="half" idx="2"/>
          </p:nvPr>
        </p:nvSpPr>
        <p:spPr>
          <a:xfrm>
            <a:off x="609600" y="1726668"/>
            <a:ext cx="5123935" cy="4251959"/>
          </a:xfrm>
        </p:spPr>
        <p:txBody>
          <a:bodyPr>
            <a:noAutofit/>
          </a:bodyPr>
          <a:lstStyle/>
          <a:p>
            <a:pPr marL="45720" indent="0" algn="just">
              <a:buNone/>
            </a:pPr>
            <a:r>
              <a:rPr lang="es-ES" sz="1200" b="1" dirty="0">
                <a:solidFill>
                  <a:schemeClr val="tx1">
                    <a:lumMod val="65000"/>
                    <a:lumOff val="35000"/>
                  </a:schemeClr>
                </a:solidFill>
              </a:rPr>
              <a:t>MEDIANTE PAPEL:</a:t>
            </a:r>
          </a:p>
          <a:p>
            <a:pPr marL="45720" indent="0" algn="just">
              <a:buNone/>
            </a:pPr>
            <a:r>
              <a:rPr lang="es-ES" sz="1200" dirty="0" err="1">
                <a:solidFill>
                  <a:schemeClr val="tx1">
                    <a:lumMod val="65000"/>
                    <a:lumOff val="35000"/>
                  </a:schemeClr>
                </a:solidFill>
              </a:rPr>
              <a:t>Limce</a:t>
            </a:r>
            <a:r>
              <a:rPr lang="es-ES" sz="1200" dirty="0">
                <a:solidFill>
                  <a:schemeClr val="tx1">
                    <a:lumMod val="65000"/>
                    <a:lumOff val="35000"/>
                  </a:schemeClr>
                </a:solidFill>
              </a:rPr>
              <a:t> Facility Services, en caso de que lo autorice tu Gestor Laboral, puedes realizar tu registro horario en papel.</a:t>
            </a:r>
          </a:p>
          <a:p>
            <a:pPr marL="45720" indent="0" algn="just">
              <a:buNone/>
            </a:pPr>
            <a:r>
              <a:rPr lang="es-ES" sz="1200" dirty="0">
                <a:solidFill>
                  <a:schemeClr val="tx1">
                    <a:lumMod val="65000"/>
                    <a:lumOff val="35000"/>
                  </a:schemeClr>
                </a:solidFill>
              </a:rPr>
              <a:t>En la misma tendrás que rellenar los siguientes datos:</a:t>
            </a:r>
          </a:p>
          <a:p>
            <a:pPr marL="45720" indent="0" algn="just">
              <a:buNone/>
            </a:pPr>
            <a:r>
              <a:rPr lang="es-ES" sz="1200" dirty="0">
                <a:solidFill>
                  <a:schemeClr val="tx1">
                    <a:lumMod val="65000"/>
                    <a:lumOff val="35000"/>
                  </a:schemeClr>
                </a:solidFill>
              </a:rPr>
              <a:t>Nombre y Apellidos:</a:t>
            </a:r>
          </a:p>
          <a:p>
            <a:pPr marL="45720" indent="0" algn="just">
              <a:buNone/>
            </a:pPr>
            <a:r>
              <a:rPr lang="es-ES" sz="1200" dirty="0">
                <a:solidFill>
                  <a:schemeClr val="tx1">
                    <a:lumMod val="65000"/>
                    <a:lumOff val="35000"/>
                  </a:schemeClr>
                </a:solidFill>
              </a:rPr>
              <a:t>NIF:</a:t>
            </a:r>
          </a:p>
          <a:p>
            <a:pPr marL="45720" indent="0" algn="just">
              <a:buNone/>
            </a:pPr>
            <a:r>
              <a:rPr lang="es-ES" sz="1200" b="1" dirty="0">
                <a:solidFill>
                  <a:schemeClr val="tx1">
                    <a:lumMod val="65000"/>
                    <a:lumOff val="35000"/>
                  </a:schemeClr>
                </a:solidFill>
              </a:rPr>
              <a:t>Mes y Año al que corresponde el registro de horas</a:t>
            </a:r>
            <a:r>
              <a:rPr lang="es-ES" sz="1200" dirty="0">
                <a:solidFill>
                  <a:schemeClr val="tx1">
                    <a:lumMod val="65000"/>
                    <a:lumOff val="35000"/>
                  </a:schemeClr>
                </a:solidFill>
              </a:rPr>
              <a:t>:</a:t>
            </a:r>
          </a:p>
          <a:p>
            <a:pPr marL="45720" indent="0" algn="just">
              <a:buNone/>
            </a:pPr>
            <a:r>
              <a:rPr lang="es-ES" sz="1200" dirty="0">
                <a:solidFill>
                  <a:schemeClr val="tx1">
                    <a:lumMod val="65000"/>
                    <a:lumOff val="35000"/>
                  </a:schemeClr>
                </a:solidFill>
              </a:rPr>
              <a:t>Las filas correspondientes a los días que ha trabajado, indicando hora de entra y hora de salida y el total de horas realizadas. En caso de que ese día realice varios centros, solo tendrá que indicar las horas totales realizadas obtenida de la suma de las horas realizadas en cada centro en ese día y deberá de firmar cada día el registro.</a:t>
            </a:r>
          </a:p>
          <a:p>
            <a:pPr marL="45720" indent="0" algn="just">
              <a:buNone/>
            </a:pPr>
            <a:r>
              <a:rPr lang="es-ES" sz="1200" dirty="0">
                <a:solidFill>
                  <a:schemeClr val="tx1">
                    <a:lumMod val="65000"/>
                    <a:lumOff val="35000"/>
                  </a:schemeClr>
                </a:solidFill>
              </a:rPr>
              <a:t>Según la normativa del Estatuto de los Trabajadores, deberá de llevar esta hoja siempre con usted y </a:t>
            </a:r>
            <a:r>
              <a:rPr lang="es-ES" sz="1200" b="1" dirty="0">
                <a:solidFill>
                  <a:schemeClr val="tx1">
                    <a:lumMod val="65000"/>
                    <a:lumOff val="35000"/>
                  </a:schemeClr>
                </a:solidFill>
              </a:rPr>
              <a:t>entregarla antes del 5º día del mes siguiente</a:t>
            </a:r>
            <a:r>
              <a:rPr lang="es-ES" sz="1200" dirty="0">
                <a:solidFill>
                  <a:schemeClr val="tx1">
                    <a:lumMod val="65000"/>
                    <a:lumOff val="35000"/>
                  </a:schemeClr>
                </a:solidFill>
              </a:rPr>
              <a:t>.</a:t>
            </a:r>
          </a:p>
          <a:p>
            <a:pPr marL="45720" indent="0" algn="just">
              <a:buNone/>
            </a:pPr>
            <a:r>
              <a:rPr lang="es-ES" sz="1200" dirty="0">
                <a:solidFill>
                  <a:schemeClr val="tx1">
                    <a:lumMod val="65000"/>
                    <a:lumOff val="35000"/>
                  </a:schemeClr>
                </a:solidFill>
              </a:rPr>
              <a:t>Para más información puede consultar la guía elaborada por el Ministerio de Trabajo pinchando el siguiente enlace:</a:t>
            </a:r>
          </a:p>
          <a:p>
            <a:pPr marL="45720" indent="0" algn="just">
              <a:buNone/>
            </a:pPr>
            <a:r>
              <a:rPr lang="es-ES" sz="1200" b="1" dirty="0">
                <a:solidFill>
                  <a:schemeClr val="tx1">
                    <a:lumMod val="65000"/>
                    <a:lumOff val="35000"/>
                  </a:schemeClr>
                </a:solidFill>
                <a:hlinkClick r:id="rId2"/>
              </a:rPr>
              <a:t>https://www.mites.gob.es/ficheros/ministerio/GuiaRegistroJornada.pdf</a:t>
            </a:r>
            <a:endParaRPr lang="es-ES" sz="1200" b="1" dirty="0">
              <a:solidFill>
                <a:schemeClr val="tx1">
                  <a:lumMod val="65000"/>
                  <a:lumOff val="35000"/>
                </a:schemeClr>
              </a:solidFill>
            </a:endParaRPr>
          </a:p>
        </p:txBody>
      </p:sp>
      <p:sp>
        <p:nvSpPr>
          <p:cNvPr id="6" name="Marcador de contenido 16"/>
          <p:cNvSpPr txBox="1">
            <a:spLocks/>
          </p:cNvSpPr>
          <p:nvPr/>
        </p:nvSpPr>
        <p:spPr>
          <a:xfrm>
            <a:off x="609600" y="581891"/>
            <a:ext cx="7996517" cy="489527"/>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buNone/>
            </a:pPr>
            <a:r>
              <a:rPr lang="es-ES" dirty="0">
                <a:solidFill>
                  <a:srgbClr val="0070C0"/>
                </a:solidFill>
              </a:rPr>
              <a:t>OBLIGATORIEDAD DE REGISTRO DE JORNADA</a:t>
            </a:r>
          </a:p>
          <a:p>
            <a:pPr marL="45720" indent="0">
              <a:buFont typeface="Corbel" pitchFamily="34" charset="0"/>
              <a:buNone/>
            </a:pPr>
            <a:endParaRPr lang="es-ES" dirty="0"/>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0074" y="418012"/>
            <a:ext cx="2349962" cy="863527"/>
          </a:xfrm>
          <a:prstGeom prst="rect">
            <a:avLst/>
          </a:prstGeom>
        </p:spPr>
      </p:pic>
      <p:cxnSp>
        <p:nvCxnSpPr>
          <p:cNvPr id="8" name="Conector recto 7"/>
          <p:cNvCxnSpPr/>
          <p:nvPr/>
        </p:nvCxnSpPr>
        <p:spPr>
          <a:xfrm>
            <a:off x="609600" y="1327719"/>
            <a:ext cx="10880436" cy="0"/>
          </a:xfrm>
          <a:prstGeom prst="line">
            <a:avLst/>
          </a:prstGeom>
          <a:ln w="28575">
            <a:solidFill>
              <a:srgbClr val="0070C0"/>
            </a:solidFill>
          </a:ln>
        </p:spPr>
        <p:style>
          <a:lnRef idx="2">
            <a:schemeClr val="accent4"/>
          </a:lnRef>
          <a:fillRef idx="0">
            <a:schemeClr val="accent4"/>
          </a:fillRef>
          <a:effectRef idx="1">
            <a:schemeClr val="accent4"/>
          </a:effectRef>
          <a:fontRef idx="minor">
            <a:schemeClr val="tx1"/>
          </a:fontRef>
        </p:style>
      </p:cxnSp>
      <p:sp>
        <p:nvSpPr>
          <p:cNvPr id="9" name="Marcador de contenido 2"/>
          <p:cNvSpPr>
            <a:spLocks noGrp="1"/>
          </p:cNvSpPr>
          <p:nvPr>
            <p:ph sz="half" idx="2"/>
          </p:nvPr>
        </p:nvSpPr>
        <p:spPr>
          <a:xfrm>
            <a:off x="6366099" y="5505293"/>
            <a:ext cx="5123935" cy="634699"/>
          </a:xfrm>
        </p:spPr>
        <p:txBody>
          <a:bodyPr>
            <a:normAutofit fontScale="92500" lnSpcReduction="10000"/>
          </a:bodyPr>
          <a:lstStyle/>
          <a:p>
            <a:pPr marL="45720" indent="0" algn="just">
              <a:buNone/>
            </a:pPr>
            <a:r>
              <a:rPr lang="es-ES" sz="2300" b="1" dirty="0">
                <a:solidFill>
                  <a:schemeClr val="tx1">
                    <a:lumMod val="65000"/>
                    <a:lumOff val="35000"/>
                  </a:schemeClr>
                </a:solidFill>
              </a:rPr>
              <a:t>Puedes descargarte nuestra hoja de registro de jornada pinchando </a:t>
            </a:r>
            <a:r>
              <a:rPr lang="es-ES" sz="2300" b="1" dirty="0">
                <a:solidFill>
                  <a:schemeClr val="tx1">
                    <a:lumMod val="65000"/>
                    <a:lumOff val="35000"/>
                  </a:schemeClr>
                </a:solidFill>
                <a:hlinkClick r:id="rId4"/>
              </a:rPr>
              <a:t>aquí</a:t>
            </a:r>
            <a:r>
              <a:rPr lang="es-ES" sz="2300" b="1" dirty="0">
                <a:solidFill>
                  <a:schemeClr val="tx1">
                    <a:lumMod val="65000"/>
                    <a:lumOff val="35000"/>
                  </a:schemeClr>
                </a:solidFill>
              </a:rPr>
              <a:t>.</a:t>
            </a:r>
          </a:p>
          <a:p>
            <a:pPr marL="45720" indent="0" algn="just">
              <a:buNone/>
            </a:pPr>
            <a:endParaRPr lang="es-ES" sz="2300" b="1" dirty="0">
              <a:solidFill>
                <a:schemeClr val="tx1">
                  <a:lumMod val="65000"/>
                  <a:lumOff val="35000"/>
                </a:schemeClr>
              </a:solidFill>
            </a:endParaRPr>
          </a:p>
        </p:txBody>
      </p:sp>
      <p:pic>
        <p:nvPicPr>
          <p:cNvPr id="10" name="Imagen 9">
            <a:hlinkClick r:id="rId4"/>
          </p:cNvPr>
          <p:cNvPicPr>
            <a:picLocks noChangeAspect="1"/>
          </p:cNvPicPr>
          <p:nvPr/>
        </p:nvPicPr>
        <p:blipFill rotWithShape="1">
          <a:blip r:embed="rId5"/>
          <a:srcRect l="21618" t="16847" r="48603" b="6057"/>
          <a:stretch/>
        </p:blipFill>
        <p:spPr>
          <a:xfrm>
            <a:off x="7532296" y="1454832"/>
            <a:ext cx="2782759" cy="4050461"/>
          </a:xfrm>
          <a:prstGeom prst="rect">
            <a:avLst/>
          </a:prstGeom>
        </p:spPr>
      </p:pic>
    </p:spTree>
    <p:extLst>
      <p:ext uri="{BB962C8B-B14F-4D97-AF65-F5344CB8AC3E}">
        <p14:creationId xmlns:p14="http://schemas.microsoft.com/office/powerpoint/2010/main" val="952430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2"/>
          <p:cNvSpPr>
            <a:spLocks noGrp="1"/>
          </p:cNvSpPr>
          <p:nvPr>
            <p:ph sz="half" idx="1"/>
          </p:nvPr>
        </p:nvSpPr>
        <p:spPr>
          <a:xfrm>
            <a:off x="6366101" y="1828799"/>
            <a:ext cx="5123935" cy="4251959"/>
          </a:xfrm>
        </p:spPr>
        <p:txBody>
          <a:bodyPr>
            <a:normAutofit fontScale="47500" lnSpcReduction="20000"/>
          </a:bodyPr>
          <a:lstStyle/>
          <a:p>
            <a:pPr marL="45720" indent="0" algn="just">
              <a:buNone/>
            </a:pPr>
            <a:r>
              <a:rPr lang="es-ES" sz="2500" b="1" dirty="0">
                <a:solidFill>
                  <a:schemeClr val="tx1">
                    <a:lumMod val="65000"/>
                    <a:lumOff val="35000"/>
                  </a:schemeClr>
                </a:solidFill>
              </a:rPr>
              <a:t>¿QUÉ DEBES HACER EN CASO DE ACCIDENTE LABORAL?</a:t>
            </a:r>
          </a:p>
          <a:p>
            <a:pPr marL="45720" indent="0" algn="just">
              <a:buNone/>
            </a:pPr>
            <a:r>
              <a:rPr lang="es-ES" sz="2300" dirty="0">
                <a:solidFill>
                  <a:schemeClr val="tx1">
                    <a:lumMod val="65000"/>
                    <a:lumOff val="35000"/>
                  </a:schemeClr>
                </a:solidFill>
              </a:rPr>
              <a:t>En general, un accidente laboral es aquel que ocurre durante el tiempo, en el lugar y como consecuencia del trabajo en </a:t>
            </a:r>
            <a:r>
              <a:rPr lang="es-ES" sz="2300" dirty="0" err="1">
                <a:solidFill>
                  <a:schemeClr val="tx1">
                    <a:lumMod val="65000"/>
                    <a:lumOff val="35000"/>
                  </a:schemeClr>
                </a:solidFill>
              </a:rPr>
              <a:t>Limce</a:t>
            </a:r>
            <a:r>
              <a:rPr lang="es-ES" sz="2300" dirty="0">
                <a:solidFill>
                  <a:schemeClr val="tx1">
                    <a:lumMod val="65000"/>
                    <a:lumOff val="35000"/>
                  </a:schemeClr>
                </a:solidFill>
              </a:rPr>
              <a:t>, o aquel que se produce al ir o volver del trabajo. </a:t>
            </a:r>
            <a:r>
              <a:rPr lang="es-ES" sz="2300" b="1" dirty="0">
                <a:solidFill>
                  <a:schemeClr val="tx1">
                    <a:lumMod val="65000"/>
                    <a:lumOff val="35000"/>
                  </a:schemeClr>
                </a:solidFill>
              </a:rPr>
              <a:t>En caso de accidente grave o urgencia justificada</a:t>
            </a:r>
            <a:r>
              <a:rPr lang="es-ES" sz="2300" dirty="0">
                <a:solidFill>
                  <a:schemeClr val="tx1">
                    <a:lumMod val="65000"/>
                    <a:lumOff val="35000"/>
                  </a:schemeClr>
                </a:solidFill>
              </a:rPr>
              <a:t>, dirígete al centro hospitalario más cercano y comunícaselo a tu Responsable.</a:t>
            </a:r>
          </a:p>
          <a:p>
            <a:pPr marL="45720" indent="0" algn="just">
              <a:buNone/>
            </a:pPr>
            <a:r>
              <a:rPr lang="es-ES" sz="2300" dirty="0">
                <a:solidFill>
                  <a:schemeClr val="tx1">
                    <a:lumMod val="65000"/>
                    <a:lumOff val="35000"/>
                  </a:schemeClr>
                </a:solidFill>
              </a:rPr>
              <a:t>En el resto de los casos, debes:</a:t>
            </a:r>
          </a:p>
          <a:p>
            <a:pPr marL="45720" indent="0" algn="just">
              <a:buNone/>
            </a:pPr>
            <a:r>
              <a:rPr lang="es-ES" sz="2300" b="1" dirty="0">
                <a:solidFill>
                  <a:schemeClr val="tx1">
                    <a:lumMod val="65000"/>
                    <a:lumOff val="35000"/>
                  </a:schemeClr>
                </a:solidFill>
              </a:rPr>
              <a:t>1. Informar detenidamente de lo ocurrido </a:t>
            </a:r>
            <a:r>
              <a:rPr lang="es-ES" sz="2300" dirty="0">
                <a:solidFill>
                  <a:schemeClr val="tx1">
                    <a:lumMod val="65000"/>
                    <a:lumOff val="35000"/>
                  </a:schemeClr>
                </a:solidFill>
              </a:rPr>
              <a:t>a tu Responsable. A continuación, se emitirá el volante correspondiente.</a:t>
            </a:r>
          </a:p>
          <a:p>
            <a:pPr marL="45720" indent="0" algn="just">
              <a:buNone/>
            </a:pPr>
            <a:r>
              <a:rPr lang="es-ES" sz="2300" b="1" dirty="0">
                <a:solidFill>
                  <a:schemeClr val="tx1">
                    <a:lumMod val="65000"/>
                    <a:lumOff val="35000"/>
                  </a:schemeClr>
                </a:solidFill>
              </a:rPr>
              <a:t>2. Dirigirte al centro asistencial de la Mutua de accidentes de la empresa </a:t>
            </a:r>
            <a:r>
              <a:rPr lang="es-ES" sz="2300" dirty="0">
                <a:solidFill>
                  <a:schemeClr val="tx1">
                    <a:lumMod val="65000"/>
                    <a:lumOff val="35000"/>
                  </a:schemeClr>
                </a:solidFill>
              </a:rPr>
              <a:t>más cercano con el volante de asistencia. El nombre y ubicación de este centro debes conocerlo antes de empezar a trabajar. En caso de duda puedes solicitar información a tu Gestor de Servicio. Los gastos de desplazamiento correrán a cargo de la Mutua (en aquellos casos en los que no puedas desplazarte por tus propios medios).</a:t>
            </a:r>
          </a:p>
          <a:p>
            <a:pPr marL="45720" indent="0" algn="just">
              <a:buNone/>
            </a:pPr>
            <a:r>
              <a:rPr lang="es-ES" sz="2300" b="1" dirty="0">
                <a:solidFill>
                  <a:schemeClr val="tx1">
                    <a:lumMod val="65000"/>
                    <a:lumOff val="35000"/>
                  </a:schemeClr>
                </a:solidFill>
              </a:rPr>
              <a:t>3. </a:t>
            </a:r>
            <a:r>
              <a:rPr lang="es-ES" sz="2300" dirty="0">
                <a:solidFill>
                  <a:schemeClr val="tx1">
                    <a:lumMod val="65000"/>
                    <a:lumOff val="35000"/>
                  </a:schemeClr>
                </a:solidFill>
              </a:rPr>
              <a:t>Enviar por correo electrónico o por fax el </a:t>
            </a:r>
            <a:r>
              <a:rPr lang="es-ES" sz="2300" b="1" dirty="0">
                <a:solidFill>
                  <a:schemeClr val="tx1">
                    <a:lumMod val="65000"/>
                    <a:lumOff val="35000"/>
                  </a:schemeClr>
                </a:solidFill>
              </a:rPr>
              <a:t>Parte de Baja </a:t>
            </a:r>
            <a:r>
              <a:rPr lang="es-ES" sz="2300" dirty="0">
                <a:solidFill>
                  <a:schemeClr val="tx1">
                    <a:lumMod val="65000"/>
                    <a:lumOff val="35000"/>
                  </a:schemeClr>
                </a:solidFill>
              </a:rPr>
              <a:t>o el </a:t>
            </a:r>
            <a:r>
              <a:rPr lang="es-ES" sz="2300" b="1" dirty="0">
                <a:solidFill>
                  <a:schemeClr val="tx1">
                    <a:lumMod val="65000"/>
                    <a:lumOff val="35000"/>
                  </a:schemeClr>
                </a:solidFill>
              </a:rPr>
              <a:t>Parte médico de asistencia sin baja </a:t>
            </a:r>
            <a:r>
              <a:rPr lang="es-ES" sz="2300" dirty="0">
                <a:solidFill>
                  <a:schemeClr val="tx1">
                    <a:lumMod val="65000"/>
                    <a:lumOff val="35000"/>
                  </a:schemeClr>
                </a:solidFill>
              </a:rPr>
              <a:t>a tu Gestor Laboral. El Parte de Baja original deberá estar en las oficinas de la Unidad de Negocio en un plazo máximo de tres días desde el día de la expedición del Parte.</a:t>
            </a:r>
          </a:p>
          <a:p>
            <a:pPr marL="45720" indent="0" algn="just">
              <a:buNone/>
            </a:pPr>
            <a:r>
              <a:rPr lang="es-ES" sz="2300" b="1" dirty="0">
                <a:solidFill>
                  <a:schemeClr val="tx1">
                    <a:lumMod val="65000"/>
                    <a:lumOff val="35000"/>
                  </a:schemeClr>
                </a:solidFill>
              </a:rPr>
              <a:t>4. </a:t>
            </a:r>
            <a:r>
              <a:rPr lang="es-ES" sz="2300" dirty="0">
                <a:solidFill>
                  <a:schemeClr val="tx1">
                    <a:lumMod val="65000"/>
                    <a:lumOff val="35000"/>
                  </a:schemeClr>
                </a:solidFill>
              </a:rPr>
              <a:t>También debes informar a tu Gestor Laboral de cualquier efecto secundario relacionado con el accidente.</a:t>
            </a:r>
          </a:p>
          <a:p>
            <a:pPr marL="45720" indent="0" algn="just">
              <a:buNone/>
            </a:pPr>
            <a:r>
              <a:rPr lang="es-ES" sz="2300" b="1" dirty="0">
                <a:solidFill>
                  <a:schemeClr val="tx1">
                    <a:lumMod val="65000"/>
                    <a:lumOff val="35000"/>
                  </a:schemeClr>
                </a:solidFill>
              </a:rPr>
              <a:t>5,</a:t>
            </a:r>
            <a:r>
              <a:rPr lang="es-ES" sz="2300" dirty="0">
                <a:solidFill>
                  <a:schemeClr val="tx1">
                    <a:lumMod val="65000"/>
                    <a:lumOff val="35000"/>
                  </a:schemeClr>
                </a:solidFill>
              </a:rPr>
              <a:t> Cuando recibas el </a:t>
            </a:r>
            <a:r>
              <a:rPr lang="es-ES" sz="2300" b="1" dirty="0">
                <a:solidFill>
                  <a:schemeClr val="tx1">
                    <a:lumMod val="65000"/>
                    <a:lumOff val="35000"/>
                  </a:schemeClr>
                </a:solidFill>
              </a:rPr>
              <a:t>alta médica</a:t>
            </a:r>
            <a:r>
              <a:rPr lang="es-ES" sz="2300" dirty="0">
                <a:solidFill>
                  <a:schemeClr val="tx1">
                    <a:lumMod val="65000"/>
                    <a:lumOff val="35000"/>
                  </a:schemeClr>
                </a:solidFill>
              </a:rPr>
              <a:t>, deberás </a:t>
            </a:r>
            <a:r>
              <a:rPr lang="es-ES" sz="2300" b="1" dirty="0">
                <a:solidFill>
                  <a:schemeClr val="tx1">
                    <a:lumMod val="65000"/>
                    <a:lumOff val="35000"/>
                  </a:schemeClr>
                </a:solidFill>
              </a:rPr>
              <a:t>comunicarlo inmediatamente </a:t>
            </a:r>
            <a:r>
              <a:rPr lang="es-ES" sz="2300" dirty="0">
                <a:solidFill>
                  <a:schemeClr val="tx1">
                    <a:lumMod val="65000"/>
                    <a:lumOff val="35000"/>
                  </a:schemeClr>
                </a:solidFill>
              </a:rPr>
              <a:t>a tu Responsable Operativo y enviar por correo electrónico o por fax el Parte de Alta a tu Gestor Laboral. Debes presentar el </a:t>
            </a:r>
            <a:r>
              <a:rPr lang="es-ES" sz="2300" b="1" dirty="0">
                <a:solidFill>
                  <a:schemeClr val="tx1">
                    <a:lumMod val="65000"/>
                    <a:lumOff val="35000"/>
                  </a:schemeClr>
                </a:solidFill>
              </a:rPr>
              <a:t>Parte de Alta </a:t>
            </a:r>
            <a:r>
              <a:rPr lang="es-ES" sz="2300" dirty="0">
                <a:solidFill>
                  <a:schemeClr val="tx1">
                    <a:lumMod val="65000"/>
                    <a:lumOff val="35000"/>
                  </a:schemeClr>
                </a:solidFill>
              </a:rPr>
              <a:t>original en las oficinas de tu Unidad de Negocio en el plazo máximo de 24 horas a contar desde el día de expedición del parte.</a:t>
            </a:r>
          </a:p>
        </p:txBody>
      </p:sp>
      <p:sp>
        <p:nvSpPr>
          <p:cNvPr id="3" name="Marcador de contenido 2"/>
          <p:cNvSpPr>
            <a:spLocks noGrp="1"/>
          </p:cNvSpPr>
          <p:nvPr>
            <p:ph sz="half" idx="2"/>
          </p:nvPr>
        </p:nvSpPr>
        <p:spPr>
          <a:xfrm>
            <a:off x="609600" y="1828799"/>
            <a:ext cx="5123935" cy="4251959"/>
          </a:xfrm>
        </p:spPr>
        <p:txBody>
          <a:bodyPr>
            <a:normAutofit fontScale="55000" lnSpcReduction="20000"/>
          </a:bodyPr>
          <a:lstStyle/>
          <a:p>
            <a:pPr marL="45720" indent="0" algn="just">
              <a:buNone/>
            </a:pPr>
            <a:r>
              <a:rPr lang="es-ES" b="1" dirty="0">
                <a:solidFill>
                  <a:schemeClr val="tx1">
                    <a:lumMod val="65000"/>
                    <a:lumOff val="35000"/>
                  </a:schemeClr>
                </a:solidFill>
              </a:rPr>
              <a:t>¿QUÉ DEBES HACER EN CASO DE INCAPACIDAD TEMPORAL O PERMANENTE?</a:t>
            </a:r>
          </a:p>
          <a:p>
            <a:pPr marL="45720" indent="0" algn="just">
              <a:buNone/>
            </a:pPr>
            <a:r>
              <a:rPr lang="es-ES" dirty="0">
                <a:solidFill>
                  <a:schemeClr val="tx1">
                    <a:lumMod val="65000"/>
                    <a:lumOff val="35000"/>
                  </a:schemeClr>
                </a:solidFill>
              </a:rPr>
              <a:t>En caso de baja médica por incapacidad temporal, debes:</a:t>
            </a:r>
          </a:p>
          <a:p>
            <a:pPr marL="45720" indent="0" algn="just">
              <a:buNone/>
            </a:pPr>
            <a:r>
              <a:rPr lang="es-ES" b="1" dirty="0">
                <a:solidFill>
                  <a:schemeClr val="tx1">
                    <a:lumMod val="65000"/>
                    <a:lumOff val="35000"/>
                  </a:schemeClr>
                </a:solidFill>
              </a:rPr>
              <a:t>1. Avisar inmediatamente </a:t>
            </a:r>
            <a:r>
              <a:rPr lang="es-ES" dirty="0">
                <a:solidFill>
                  <a:schemeClr val="tx1">
                    <a:lumMod val="65000"/>
                    <a:lumOff val="35000"/>
                  </a:schemeClr>
                </a:solidFill>
              </a:rPr>
              <a:t>a tu Oficina  de </a:t>
            </a:r>
            <a:r>
              <a:rPr lang="es-ES" dirty="0" err="1">
                <a:solidFill>
                  <a:schemeClr val="tx1">
                    <a:lumMod val="65000"/>
                    <a:lumOff val="35000"/>
                  </a:schemeClr>
                </a:solidFill>
              </a:rPr>
              <a:t>Limce</a:t>
            </a:r>
            <a:r>
              <a:rPr lang="es-ES" dirty="0">
                <a:solidFill>
                  <a:schemeClr val="tx1">
                    <a:lumMod val="65000"/>
                    <a:lumOff val="35000"/>
                  </a:schemeClr>
                </a:solidFill>
              </a:rPr>
              <a:t> (Gestor de Servicio o  Gestor de Centro, etc.) indicándole que no vas a poder asistir al trabajo.</a:t>
            </a:r>
          </a:p>
          <a:p>
            <a:pPr marL="45720" indent="0" algn="just">
              <a:buNone/>
            </a:pPr>
            <a:r>
              <a:rPr lang="es-ES" b="1" dirty="0">
                <a:solidFill>
                  <a:schemeClr val="tx1">
                    <a:lumMod val="65000"/>
                    <a:lumOff val="35000"/>
                  </a:schemeClr>
                </a:solidFill>
              </a:rPr>
              <a:t>2. Hacer llegar a la empresa, </a:t>
            </a:r>
            <a:r>
              <a:rPr lang="es-ES" dirty="0">
                <a:solidFill>
                  <a:schemeClr val="tx1">
                    <a:lumMod val="65000"/>
                    <a:lumOff val="35000"/>
                  </a:schemeClr>
                </a:solidFill>
              </a:rPr>
              <a:t>el parte de baja médica en el </a:t>
            </a:r>
            <a:r>
              <a:rPr lang="es-ES" u="sng" dirty="0">
                <a:solidFill>
                  <a:schemeClr val="tx1">
                    <a:lumMod val="65000"/>
                    <a:lumOff val="35000"/>
                  </a:schemeClr>
                </a:solidFill>
              </a:rPr>
              <a:t>plazo máximo de 3 días </a:t>
            </a:r>
            <a:r>
              <a:rPr lang="es-ES" dirty="0">
                <a:solidFill>
                  <a:schemeClr val="tx1">
                    <a:lumMod val="65000"/>
                    <a:lumOff val="35000"/>
                  </a:schemeClr>
                </a:solidFill>
              </a:rPr>
              <a:t>desde su expedición. Para ello, puedes contactar con tu Gestor Laboral, con tu Gestor de Servicio, Facility Manager o con tu encargado de centro. De manera complementaria, puedes </a:t>
            </a:r>
            <a:r>
              <a:rPr lang="es-ES" u="sng" dirty="0">
                <a:solidFill>
                  <a:schemeClr val="tx1">
                    <a:lumMod val="65000"/>
                    <a:lumOff val="35000"/>
                  </a:schemeClr>
                </a:solidFill>
              </a:rPr>
              <a:t>enviarlo por correo electrónico o por fax</a:t>
            </a:r>
            <a:r>
              <a:rPr lang="es-ES" dirty="0">
                <a:solidFill>
                  <a:schemeClr val="tx1">
                    <a:lumMod val="65000"/>
                    <a:lumOff val="35000"/>
                  </a:schemeClr>
                </a:solidFill>
              </a:rPr>
              <a:t>, avisando del envío o de la entrega del parte original correspondiente - copia para la empresa.</a:t>
            </a:r>
          </a:p>
          <a:p>
            <a:pPr marL="45720" indent="0" algn="just">
              <a:buNone/>
            </a:pPr>
            <a:r>
              <a:rPr lang="es-ES" b="1" dirty="0">
                <a:solidFill>
                  <a:schemeClr val="tx1">
                    <a:lumMod val="65000"/>
                    <a:lumOff val="35000"/>
                  </a:schemeClr>
                </a:solidFill>
              </a:rPr>
              <a:t>3. Deberás entregar a la empresa el parte de confirmación en el plazo de 3 días</a:t>
            </a:r>
            <a:r>
              <a:rPr lang="es-ES" dirty="0">
                <a:solidFill>
                  <a:schemeClr val="tx1">
                    <a:lumMod val="65000"/>
                    <a:lumOff val="35000"/>
                  </a:schemeClr>
                </a:solidFill>
              </a:rPr>
              <a:t>, desde la fecha de expedición por parte de tu médico de familia.</a:t>
            </a:r>
          </a:p>
          <a:p>
            <a:pPr marL="45720" indent="0" algn="just">
              <a:buNone/>
            </a:pPr>
            <a:r>
              <a:rPr lang="es-ES" b="1" dirty="0">
                <a:solidFill>
                  <a:schemeClr val="tx1">
                    <a:lumMod val="65000"/>
                    <a:lumOff val="35000"/>
                  </a:schemeClr>
                </a:solidFill>
              </a:rPr>
              <a:t>4. </a:t>
            </a:r>
            <a:r>
              <a:rPr lang="es-ES" dirty="0">
                <a:solidFill>
                  <a:schemeClr val="tx1">
                    <a:lumMod val="65000"/>
                    <a:lumOff val="35000"/>
                  </a:schemeClr>
                </a:solidFill>
              </a:rPr>
              <a:t>Cuando recibas el </a:t>
            </a:r>
            <a:r>
              <a:rPr lang="es-ES" b="1" dirty="0">
                <a:solidFill>
                  <a:schemeClr val="tx1">
                    <a:lumMod val="65000"/>
                    <a:lumOff val="35000"/>
                  </a:schemeClr>
                </a:solidFill>
              </a:rPr>
              <a:t>alta médica</a:t>
            </a:r>
            <a:r>
              <a:rPr lang="es-ES" dirty="0">
                <a:solidFill>
                  <a:schemeClr val="tx1">
                    <a:lumMod val="65000"/>
                    <a:lumOff val="35000"/>
                  </a:schemeClr>
                </a:solidFill>
              </a:rPr>
              <a:t>, deberás </a:t>
            </a:r>
            <a:r>
              <a:rPr lang="es-ES" b="1" dirty="0">
                <a:solidFill>
                  <a:schemeClr val="tx1">
                    <a:lumMod val="65000"/>
                    <a:lumOff val="35000"/>
                  </a:schemeClr>
                </a:solidFill>
              </a:rPr>
              <a:t>comunicarlo inmediatamente </a:t>
            </a:r>
            <a:r>
              <a:rPr lang="es-ES" dirty="0">
                <a:solidFill>
                  <a:schemeClr val="tx1">
                    <a:lumMod val="65000"/>
                    <a:lumOff val="35000"/>
                  </a:schemeClr>
                </a:solidFill>
              </a:rPr>
              <a:t>a tu Responsable Operativo y mandar por fax o correo electrónico el </a:t>
            </a:r>
            <a:r>
              <a:rPr lang="es-ES" b="1" dirty="0">
                <a:solidFill>
                  <a:schemeClr val="tx1">
                    <a:lumMod val="65000"/>
                    <a:lumOff val="35000"/>
                  </a:schemeClr>
                </a:solidFill>
              </a:rPr>
              <a:t>Parte de Alta </a:t>
            </a:r>
            <a:r>
              <a:rPr lang="es-ES" dirty="0">
                <a:solidFill>
                  <a:schemeClr val="tx1">
                    <a:lumMod val="65000"/>
                    <a:lumOff val="35000"/>
                  </a:schemeClr>
                </a:solidFill>
              </a:rPr>
              <a:t>a tu Gestor Laboral. Debes presentar el Parte de Alta original en las oficinas de tu Unidad de Negocio en el plazo máximo de 24 horas a contar desde el día de expedición del parte.</a:t>
            </a:r>
          </a:p>
          <a:p>
            <a:pPr marL="45720" indent="0" algn="just">
              <a:buNone/>
            </a:pPr>
            <a:r>
              <a:rPr lang="es-ES" b="1" dirty="0">
                <a:solidFill>
                  <a:schemeClr val="tx1">
                    <a:lumMod val="65000"/>
                    <a:lumOff val="35000"/>
                  </a:schemeClr>
                </a:solidFill>
              </a:rPr>
              <a:t>5. </a:t>
            </a:r>
            <a:r>
              <a:rPr lang="es-ES" dirty="0">
                <a:solidFill>
                  <a:schemeClr val="tx1">
                    <a:lumMod val="65000"/>
                    <a:lumOff val="35000"/>
                  </a:schemeClr>
                </a:solidFill>
              </a:rPr>
              <a:t>Comunicar y enviar resolución del INSS (Instituto Nacional dela Seguridad Social) sobre reconocimiento o denegación de incapacidad inmediatamente a la empresa.</a:t>
            </a:r>
          </a:p>
        </p:txBody>
      </p:sp>
      <p:sp>
        <p:nvSpPr>
          <p:cNvPr id="5" name="Marcador de contenido 16"/>
          <p:cNvSpPr txBox="1">
            <a:spLocks/>
          </p:cNvSpPr>
          <p:nvPr/>
        </p:nvSpPr>
        <p:spPr>
          <a:xfrm>
            <a:off x="609601" y="581891"/>
            <a:ext cx="4322618" cy="489527"/>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buFont typeface="Corbel" pitchFamily="34" charset="0"/>
              <a:buNone/>
            </a:pPr>
            <a:r>
              <a:rPr lang="es-ES" dirty="0">
                <a:solidFill>
                  <a:srgbClr val="0070C0"/>
                </a:solidFill>
              </a:rPr>
              <a:t>ÁMBITO SOCIAL</a:t>
            </a:r>
          </a:p>
          <a:p>
            <a:pPr marL="45720" indent="0">
              <a:buFont typeface="Corbel" pitchFamily="34" charset="0"/>
              <a:buNone/>
            </a:pPr>
            <a:endParaRPr lang="es-ES"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0074" y="418012"/>
            <a:ext cx="2349962" cy="863527"/>
          </a:xfrm>
          <a:prstGeom prst="rect">
            <a:avLst/>
          </a:prstGeom>
        </p:spPr>
      </p:pic>
      <p:cxnSp>
        <p:nvCxnSpPr>
          <p:cNvPr id="7" name="Conector recto 6"/>
          <p:cNvCxnSpPr/>
          <p:nvPr/>
        </p:nvCxnSpPr>
        <p:spPr>
          <a:xfrm>
            <a:off x="609600" y="1327719"/>
            <a:ext cx="10880436" cy="0"/>
          </a:xfrm>
          <a:prstGeom prst="line">
            <a:avLst/>
          </a:prstGeom>
          <a:ln w="28575">
            <a:solidFill>
              <a:srgbClr val="0070C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87117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609600" y="1539268"/>
            <a:ext cx="5123935" cy="420130"/>
          </a:xfrm>
        </p:spPr>
        <p:txBody>
          <a:bodyPr>
            <a:normAutofit/>
          </a:bodyPr>
          <a:lstStyle/>
          <a:p>
            <a:pPr marL="45720" indent="0">
              <a:buNone/>
            </a:pPr>
            <a:r>
              <a:rPr lang="es-ES" sz="2000" b="1" dirty="0">
                <a:solidFill>
                  <a:schemeClr val="tx1">
                    <a:lumMod val="65000"/>
                    <a:lumOff val="35000"/>
                  </a:schemeClr>
                </a:solidFill>
              </a:rPr>
              <a:t>Mutua de accidentes de la empresa.</a:t>
            </a:r>
          </a:p>
          <a:p>
            <a:pPr marL="45720" indent="0">
              <a:buNone/>
            </a:pPr>
            <a:endParaRPr lang="es-ES" dirty="0">
              <a:solidFill>
                <a:schemeClr val="tx1">
                  <a:lumMod val="65000"/>
                  <a:lumOff val="35000"/>
                </a:schemeClr>
              </a:solidFill>
            </a:endParaRPr>
          </a:p>
        </p:txBody>
      </p:sp>
      <p:sp>
        <p:nvSpPr>
          <p:cNvPr id="5" name="Marcador de contenido 16"/>
          <p:cNvSpPr txBox="1">
            <a:spLocks/>
          </p:cNvSpPr>
          <p:nvPr/>
        </p:nvSpPr>
        <p:spPr>
          <a:xfrm>
            <a:off x="609601" y="581891"/>
            <a:ext cx="4322618" cy="489527"/>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buFont typeface="Corbel" pitchFamily="34" charset="0"/>
              <a:buNone/>
            </a:pPr>
            <a:r>
              <a:rPr lang="es-ES" dirty="0">
                <a:solidFill>
                  <a:srgbClr val="0070C0"/>
                </a:solidFill>
              </a:rPr>
              <a:t>ÁMBITO SOCIAL</a:t>
            </a:r>
          </a:p>
          <a:p>
            <a:pPr marL="45720" indent="0">
              <a:buFont typeface="Corbel" pitchFamily="34" charset="0"/>
              <a:buNone/>
            </a:pPr>
            <a:endParaRPr lang="es-ES"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0074" y="418012"/>
            <a:ext cx="2349962" cy="863527"/>
          </a:xfrm>
          <a:prstGeom prst="rect">
            <a:avLst/>
          </a:prstGeom>
        </p:spPr>
      </p:pic>
      <p:cxnSp>
        <p:nvCxnSpPr>
          <p:cNvPr id="7" name="Conector recto 6"/>
          <p:cNvCxnSpPr/>
          <p:nvPr/>
        </p:nvCxnSpPr>
        <p:spPr>
          <a:xfrm>
            <a:off x="609600" y="1327719"/>
            <a:ext cx="10880436" cy="0"/>
          </a:xfrm>
          <a:prstGeom prst="line">
            <a:avLst/>
          </a:prstGeom>
          <a:ln w="28575">
            <a:solidFill>
              <a:srgbClr val="0070C0"/>
            </a:solidFill>
          </a:ln>
        </p:spPr>
        <p:style>
          <a:lnRef idx="2">
            <a:schemeClr val="accent4"/>
          </a:lnRef>
          <a:fillRef idx="0">
            <a:schemeClr val="accent4"/>
          </a:fillRef>
          <a:effectRef idx="1">
            <a:schemeClr val="accent4"/>
          </a:effectRef>
          <a:fontRef idx="minor">
            <a:schemeClr val="tx1"/>
          </a:fontRef>
        </p:style>
      </p:cxnSp>
      <p:sp>
        <p:nvSpPr>
          <p:cNvPr id="13" name="CuadroTexto 12"/>
          <p:cNvSpPr txBox="1"/>
          <p:nvPr/>
        </p:nvSpPr>
        <p:spPr>
          <a:xfrm>
            <a:off x="1235225" y="5449310"/>
            <a:ext cx="5222033" cy="369332"/>
          </a:xfrm>
          <a:prstGeom prst="rect">
            <a:avLst/>
          </a:prstGeom>
          <a:noFill/>
        </p:spPr>
        <p:txBody>
          <a:bodyPr wrap="square" rtlCol="0">
            <a:spAutoFit/>
          </a:bodyPr>
          <a:lstStyle/>
          <a:p>
            <a:r>
              <a:rPr lang="es-ES" dirty="0"/>
              <a:t>Pincha en la imagen para encontrar tu red asistencial</a:t>
            </a:r>
          </a:p>
        </p:txBody>
      </p:sp>
      <p:pic>
        <p:nvPicPr>
          <p:cNvPr id="10" name="Imagen 9">
            <a:hlinkClick r:id="rId3"/>
            <a:extLst>
              <a:ext uri="{FF2B5EF4-FFF2-40B4-BE49-F238E27FC236}">
                <a16:creationId xmlns:a16="http://schemas.microsoft.com/office/drawing/2014/main" id="{8B3A2529-54C2-9A6F-97F5-99AEFFF3E3DC}"/>
              </a:ext>
            </a:extLst>
          </p:cNvPr>
          <p:cNvPicPr>
            <a:picLocks noChangeAspect="1"/>
          </p:cNvPicPr>
          <p:nvPr/>
        </p:nvPicPr>
        <p:blipFill>
          <a:blip r:embed="rId4"/>
          <a:stretch>
            <a:fillRect/>
          </a:stretch>
        </p:blipFill>
        <p:spPr>
          <a:xfrm>
            <a:off x="7370320" y="1537841"/>
            <a:ext cx="3164148" cy="4495406"/>
          </a:xfrm>
          <a:prstGeom prst="rect">
            <a:avLst/>
          </a:prstGeom>
        </p:spPr>
      </p:pic>
      <p:pic>
        <p:nvPicPr>
          <p:cNvPr id="1026" name="Picture 2" descr="Cartel servicio 112">
            <a:hlinkClick r:id="rId5"/>
            <a:extLst>
              <a:ext uri="{FF2B5EF4-FFF2-40B4-BE49-F238E27FC236}">
                <a16:creationId xmlns:a16="http://schemas.microsoft.com/office/drawing/2014/main" id="{3AB5BEB2-3B34-193C-A532-AEDE6E1B65A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57531" y="2214586"/>
            <a:ext cx="4377420" cy="3104146"/>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a:extLst>
              <a:ext uri="{FF2B5EF4-FFF2-40B4-BE49-F238E27FC236}">
                <a16:creationId xmlns:a16="http://schemas.microsoft.com/office/drawing/2014/main" id="{40DB7DF2-D3E7-ED43-B314-164630A84D85}"/>
              </a:ext>
            </a:extLst>
          </p:cNvPr>
          <p:cNvSpPr txBox="1"/>
          <p:nvPr/>
        </p:nvSpPr>
        <p:spPr>
          <a:xfrm>
            <a:off x="6822142" y="6033247"/>
            <a:ext cx="4428564" cy="276999"/>
          </a:xfrm>
          <a:prstGeom prst="rect">
            <a:avLst/>
          </a:prstGeom>
          <a:noFill/>
        </p:spPr>
        <p:txBody>
          <a:bodyPr wrap="square">
            <a:spAutoFit/>
          </a:bodyPr>
          <a:lstStyle/>
          <a:p>
            <a:pPr marL="45720" indent="0" algn="just">
              <a:buNone/>
            </a:pPr>
            <a:r>
              <a:rPr lang="es-ES" sz="1200" b="1" dirty="0">
                <a:solidFill>
                  <a:schemeClr val="tx1">
                    <a:lumMod val="65000"/>
                    <a:lumOff val="35000"/>
                  </a:schemeClr>
                </a:solidFill>
              </a:rPr>
              <a:t>Puedes descargar el parte de asistencia pinchando en la imagen.</a:t>
            </a:r>
          </a:p>
        </p:txBody>
      </p:sp>
    </p:spTree>
    <p:extLst>
      <p:ext uri="{BB962C8B-B14F-4D97-AF65-F5344CB8AC3E}">
        <p14:creationId xmlns:p14="http://schemas.microsoft.com/office/powerpoint/2010/main" val="3283581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2"/>
          <p:cNvSpPr>
            <a:spLocks noGrp="1"/>
          </p:cNvSpPr>
          <p:nvPr>
            <p:ph sz="half" idx="1"/>
          </p:nvPr>
        </p:nvSpPr>
        <p:spPr>
          <a:xfrm>
            <a:off x="6366101" y="3286897"/>
            <a:ext cx="5123935" cy="2793861"/>
          </a:xfrm>
        </p:spPr>
        <p:txBody>
          <a:bodyPr>
            <a:normAutofit/>
          </a:bodyPr>
          <a:lstStyle/>
          <a:p>
            <a:pPr marL="45720" indent="0">
              <a:buNone/>
            </a:pPr>
            <a:r>
              <a:rPr lang="es-ES" sz="1200" b="1" dirty="0">
                <a:solidFill>
                  <a:schemeClr val="tx1">
                    <a:lumMod val="65000"/>
                    <a:lumOff val="35000"/>
                  </a:schemeClr>
                </a:solidFill>
              </a:rPr>
              <a:t>¿CUÁLES SON TUS DERECHOS Y OBLIGACIONES EN MATERIA DE SEGURIDAD Y SALUD?</a:t>
            </a:r>
          </a:p>
          <a:p>
            <a:pPr marL="45720" indent="0">
              <a:buNone/>
            </a:pPr>
            <a:r>
              <a:rPr lang="es-ES" sz="1200" b="1" dirty="0">
                <a:solidFill>
                  <a:schemeClr val="tx1">
                    <a:lumMod val="65000"/>
                    <a:lumOff val="35000"/>
                  </a:schemeClr>
                </a:solidFill>
              </a:rPr>
              <a:t>Derechos:</a:t>
            </a:r>
          </a:p>
          <a:p>
            <a:r>
              <a:rPr lang="es-ES" sz="1100" dirty="0">
                <a:solidFill>
                  <a:schemeClr val="tx1">
                    <a:lumMod val="65000"/>
                    <a:lumOff val="35000"/>
                  </a:schemeClr>
                </a:solidFill>
              </a:rPr>
              <a:t>Recibir información sobre los riesgos de tu puesto de trabajo, as medidas de protección o prevención para evitarlos y las medidas en caso de emergencia.</a:t>
            </a:r>
          </a:p>
          <a:p>
            <a:r>
              <a:rPr lang="es-ES" sz="1100" dirty="0">
                <a:solidFill>
                  <a:schemeClr val="tx1">
                    <a:lumMod val="65000"/>
                    <a:lumOff val="35000"/>
                  </a:schemeClr>
                </a:solidFill>
              </a:rPr>
              <a:t>Recibir la formación adecuada sobre los riesgos relativos a tu puesto de trabajo así como las medidas de seguridad para evitarlos.</a:t>
            </a:r>
          </a:p>
          <a:p>
            <a:r>
              <a:rPr lang="es-ES" sz="1100" dirty="0">
                <a:solidFill>
                  <a:schemeClr val="tx1">
                    <a:lumMod val="65000"/>
                    <a:lumOff val="35000"/>
                  </a:schemeClr>
                </a:solidFill>
              </a:rPr>
              <a:t>Recibir formación específica sobre cómo actuar en caso de emergencia.</a:t>
            </a:r>
          </a:p>
          <a:p>
            <a:r>
              <a:rPr lang="es-ES" sz="1100" dirty="0">
                <a:solidFill>
                  <a:schemeClr val="tx1">
                    <a:lumMod val="65000"/>
                    <a:lumOff val="35000"/>
                  </a:schemeClr>
                </a:solidFill>
              </a:rPr>
              <a:t>Cuando debas utilizar equipos o maquinaria, tendrás derecho a recibir formación impartida por personal competente sobre el uso adecuado y, si fuera necesario, sobre su mantenimiento cotidiano.</a:t>
            </a:r>
            <a:endParaRPr lang="es-ES" sz="1100" b="1" dirty="0">
              <a:solidFill>
                <a:schemeClr val="tx1">
                  <a:lumMod val="65000"/>
                  <a:lumOff val="35000"/>
                </a:schemeClr>
              </a:solidFill>
            </a:endParaRPr>
          </a:p>
        </p:txBody>
      </p:sp>
      <p:sp>
        <p:nvSpPr>
          <p:cNvPr id="3" name="Marcador de contenido 2"/>
          <p:cNvSpPr>
            <a:spLocks noGrp="1"/>
          </p:cNvSpPr>
          <p:nvPr>
            <p:ph sz="half" idx="2"/>
          </p:nvPr>
        </p:nvSpPr>
        <p:spPr>
          <a:xfrm>
            <a:off x="609600" y="3286897"/>
            <a:ext cx="5123935" cy="2793862"/>
          </a:xfrm>
        </p:spPr>
        <p:txBody>
          <a:bodyPr>
            <a:normAutofit fontScale="47500" lnSpcReduction="20000"/>
          </a:bodyPr>
          <a:lstStyle/>
          <a:p>
            <a:pPr marL="45720" indent="0">
              <a:buNone/>
            </a:pPr>
            <a:r>
              <a:rPr lang="es-ES" sz="2500" b="1" dirty="0">
                <a:solidFill>
                  <a:schemeClr val="tx1">
                    <a:lumMod val="65000"/>
                    <a:lumOff val="35000"/>
                  </a:schemeClr>
                </a:solidFill>
              </a:rPr>
              <a:t>¿ES OBLIGATORIO UTILIZAR EL UNIFORME DE EMPRESA Y LOS EQUIPOS DE PROTECCIÓN INDIVIDUAL?</a:t>
            </a:r>
          </a:p>
          <a:p>
            <a:pPr marL="45720" indent="0">
              <a:lnSpc>
                <a:spcPct val="120000"/>
              </a:lnSpc>
              <a:buNone/>
            </a:pPr>
            <a:r>
              <a:rPr lang="es-ES" sz="2300" dirty="0">
                <a:solidFill>
                  <a:schemeClr val="tx1">
                    <a:lumMod val="65000"/>
                    <a:lumOff val="35000"/>
                  </a:schemeClr>
                </a:solidFill>
              </a:rPr>
              <a:t>El </a:t>
            </a:r>
            <a:r>
              <a:rPr lang="es-ES" sz="2300" b="1" dirty="0">
                <a:solidFill>
                  <a:schemeClr val="tx1">
                    <a:lumMod val="65000"/>
                    <a:lumOff val="35000"/>
                  </a:schemeClr>
                </a:solidFill>
              </a:rPr>
              <a:t>uniforme de </a:t>
            </a:r>
            <a:r>
              <a:rPr lang="es-ES" sz="2300" b="1" dirty="0" err="1">
                <a:solidFill>
                  <a:schemeClr val="tx1">
                    <a:lumMod val="65000"/>
                    <a:lumOff val="35000"/>
                  </a:schemeClr>
                </a:solidFill>
              </a:rPr>
              <a:t>Limce</a:t>
            </a:r>
            <a:r>
              <a:rPr lang="es-ES" sz="2300" b="1" dirty="0">
                <a:solidFill>
                  <a:schemeClr val="tx1">
                    <a:lumMod val="65000"/>
                    <a:lumOff val="35000"/>
                  </a:schemeClr>
                </a:solidFill>
              </a:rPr>
              <a:t> </a:t>
            </a:r>
            <a:r>
              <a:rPr lang="es-ES" sz="2300" dirty="0">
                <a:solidFill>
                  <a:schemeClr val="tx1">
                    <a:lumMod val="65000"/>
                    <a:lumOff val="35000"/>
                  </a:schemeClr>
                </a:solidFill>
              </a:rPr>
              <a:t>ha sido diseñado para reducir el riesgo de accidentes laborales, facilitar el trabajo y resaltar la imagen de la empresa. Por ello, su uso es </a:t>
            </a:r>
            <a:r>
              <a:rPr lang="es-ES" sz="2300" b="1" dirty="0">
                <a:solidFill>
                  <a:schemeClr val="tx1">
                    <a:lumMod val="65000"/>
                    <a:lumOff val="35000"/>
                  </a:schemeClr>
                </a:solidFill>
              </a:rPr>
              <a:t>obligatorio </a:t>
            </a:r>
            <a:r>
              <a:rPr lang="es-ES" sz="2300" dirty="0">
                <a:solidFill>
                  <a:schemeClr val="tx1">
                    <a:lumMod val="65000"/>
                    <a:lumOff val="35000"/>
                  </a:schemeClr>
                </a:solidFill>
              </a:rPr>
              <a:t>y no está permitido hacer “arreglos” que modifiquen su diseño original; asimismo, su utilización es exclusiva para prestar el servicio y no está permitida para otras actividades.</a:t>
            </a:r>
          </a:p>
          <a:p>
            <a:pPr marL="45720" indent="0">
              <a:lnSpc>
                <a:spcPct val="120000"/>
              </a:lnSpc>
              <a:buNone/>
            </a:pPr>
            <a:r>
              <a:rPr lang="es-ES" sz="2300" dirty="0">
                <a:solidFill>
                  <a:schemeClr val="tx1">
                    <a:lumMod val="65000"/>
                    <a:lumOff val="35000"/>
                  </a:schemeClr>
                </a:solidFill>
              </a:rPr>
              <a:t>También es </a:t>
            </a:r>
            <a:r>
              <a:rPr lang="es-ES" sz="2300" b="1" dirty="0">
                <a:solidFill>
                  <a:schemeClr val="tx1">
                    <a:lumMod val="65000"/>
                    <a:lumOff val="35000"/>
                  </a:schemeClr>
                </a:solidFill>
              </a:rPr>
              <a:t>obligatorio </a:t>
            </a:r>
            <a:r>
              <a:rPr lang="es-ES" sz="2300" dirty="0">
                <a:solidFill>
                  <a:schemeClr val="tx1">
                    <a:lumMod val="65000"/>
                    <a:lumOff val="35000"/>
                  </a:schemeClr>
                </a:solidFill>
              </a:rPr>
              <a:t>utilizar todos los </a:t>
            </a:r>
            <a:r>
              <a:rPr lang="es-ES" sz="2300" b="1" dirty="0">
                <a:solidFill>
                  <a:schemeClr val="tx1">
                    <a:lumMod val="65000"/>
                    <a:lumOff val="35000"/>
                  </a:schemeClr>
                </a:solidFill>
              </a:rPr>
              <a:t>Equipos de Protección Individual (EPI) </a:t>
            </a:r>
            <a:r>
              <a:rPr lang="es-ES" sz="2300" dirty="0">
                <a:solidFill>
                  <a:schemeClr val="tx1">
                    <a:lumMod val="65000"/>
                    <a:lumOff val="35000"/>
                  </a:schemeClr>
                </a:solidFill>
              </a:rPr>
              <a:t>que te entregue la empresa en el lugar y situación que se te haya explicado previamente. Cada vez que se te entregue un EPI, debes firmar un acuse de recibo del mismo. La buena conservación del uniforme y de los EPI distinguen siempre al buen empleado. Cuando la vida útil del equipo finalice, deberás comunicarlo para su restitución si antes no han sido cambiados por la empresa.</a:t>
            </a:r>
          </a:p>
        </p:txBody>
      </p:sp>
      <p:sp>
        <p:nvSpPr>
          <p:cNvPr id="5" name="Marcador de contenido 16"/>
          <p:cNvSpPr txBox="1">
            <a:spLocks/>
          </p:cNvSpPr>
          <p:nvPr/>
        </p:nvSpPr>
        <p:spPr>
          <a:xfrm>
            <a:off x="609600" y="581891"/>
            <a:ext cx="5463653" cy="489527"/>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buFont typeface="Corbel" pitchFamily="34" charset="0"/>
              <a:buNone/>
            </a:pPr>
            <a:r>
              <a:rPr lang="es-ES" dirty="0">
                <a:solidFill>
                  <a:srgbClr val="0070C0"/>
                </a:solidFill>
              </a:rPr>
              <a:t>PREVENCIÓN DE RIESGOS LABORALES</a:t>
            </a:r>
          </a:p>
          <a:p>
            <a:pPr marL="45720" indent="0">
              <a:buFont typeface="Corbel" pitchFamily="34" charset="0"/>
              <a:buNone/>
            </a:pPr>
            <a:endParaRPr lang="es-ES"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0074" y="418012"/>
            <a:ext cx="2349962" cy="863527"/>
          </a:xfrm>
          <a:prstGeom prst="rect">
            <a:avLst/>
          </a:prstGeom>
        </p:spPr>
      </p:pic>
      <p:cxnSp>
        <p:nvCxnSpPr>
          <p:cNvPr id="7" name="Conector recto 6"/>
          <p:cNvCxnSpPr/>
          <p:nvPr/>
        </p:nvCxnSpPr>
        <p:spPr>
          <a:xfrm>
            <a:off x="609600" y="1327719"/>
            <a:ext cx="10880436" cy="0"/>
          </a:xfrm>
          <a:prstGeom prst="line">
            <a:avLst/>
          </a:prstGeom>
          <a:ln w="28575">
            <a:solidFill>
              <a:srgbClr val="0070C0"/>
            </a:solidFill>
          </a:ln>
        </p:spPr>
        <p:style>
          <a:lnRef idx="2">
            <a:schemeClr val="accent4"/>
          </a:lnRef>
          <a:fillRef idx="0">
            <a:schemeClr val="accent4"/>
          </a:fillRef>
          <a:effectRef idx="1">
            <a:schemeClr val="accent4"/>
          </a:effectRef>
          <a:fontRef idx="minor">
            <a:schemeClr val="tx1"/>
          </a:fontRef>
        </p:style>
      </p:cxnSp>
      <p:sp>
        <p:nvSpPr>
          <p:cNvPr id="4" name="Rectángulo 3"/>
          <p:cNvSpPr/>
          <p:nvPr/>
        </p:nvSpPr>
        <p:spPr>
          <a:xfrm>
            <a:off x="609600" y="1540476"/>
            <a:ext cx="10880436" cy="140867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a:r>
              <a:rPr lang="es-ES" sz="1400" dirty="0"/>
              <a:t>La Prevención de Riesgos Laborales en </a:t>
            </a:r>
            <a:r>
              <a:rPr lang="es-ES" sz="1400" dirty="0" err="1"/>
              <a:t>Limce</a:t>
            </a:r>
            <a:r>
              <a:rPr lang="es-ES" sz="1400" dirty="0"/>
              <a:t> está perfectamente integrada en el proceso productivo y tiene como finalidad garantizar las condiciones de Seguridad y Salud de todos los empleados. Para ello, la compañía dispone de un Servicio de Prevención debidamente constituido y formado íntegramente por técnicos superiores, con amplia experiencia en el área preventiva. Siempre que lo creas conveniente o tengas alguna duda o sugerencia en materia de Prevención, puedes contactar con tu Encargado / Gestor Laboral, o bien con miembros del Comité de Seguridad y Salud, quienes lo analizarán y, en caso necesario, lo harán llegar al Servicio de Prevención.</a:t>
            </a:r>
          </a:p>
        </p:txBody>
      </p:sp>
    </p:spTree>
    <p:extLst>
      <p:ext uri="{BB962C8B-B14F-4D97-AF65-F5344CB8AC3E}">
        <p14:creationId xmlns:p14="http://schemas.microsoft.com/office/powerpoint/2010/main" val="441448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2"/>
          <p:cNvSpPr>
            <a:spLocks noGrp="1"/>
          </p:cNvSpPr>
          <p:nvPr>
            <p:ph sz="half" idx="1"/>
          </p:nvPr>
        </p:nvSpPr>
        <p:spPr>
          <a:xfrm>
            <a:off x="6366101" y="1729947"/>
            <a:ext cx="5123935" cy="4350812"/>
          </a:xfrm>
        </p:spPr>
        <p:txBody>
          <a:bodyPr>
            <a:normAutofit/>
          </a:bodyPr>
          <a:lstStyle/>
          <a:p>
            <a:pPr marL="45720" indent="0">
              <a:buNone/>
            </a:pPr>
            <a:r>
              <a:rPr lang="es-ES" sz="1200" b="1" dirty="0">
                <a:solidFill>
                  <a:schemeClr val="tx1">
                    <a:lumMod val="65000"/>
                    <a:lumOff val="35000"/>
                  </a:schemeClr>
                </a:solidFill>
              </a:rPr>
              <a:t>Obligaciones:</a:t>
            </a:r>
          </a:p>
          <a:p>
            <a:pPr marL="45720" indent="0">
              <a:buNone/>
            </a:pPr>
            <a:r>
              <a:rPr lang="es-ES" sz="1100" dirty="0">
                <a:solidFill>
                  <a:schemeClr val="tx1">
                    <a:lumMod val="65000"/>
                    <a:lumOff val="35000"/>
                  </a:schemeClr>
                </a:solidFill>
              </a:rPr>
              <a:t>• </a:t>
            </a:r>
            <a:r>
              <a:rPr lang="es-ES" sz="1100" b="1" dirty="0">
                <a:solidFill>
                  <a:schemeClr val="tx1">
                    <a:lumMod val="65000"/>
                    <a:lumOff val="35000"/>
                  </a:schemeClr>
                </a:solidFill>
              </a:rPr>
              <a:t>Cumplir las medidas de seguridad </a:t>
            </a:r>
            <a:r>
              <a:rPr lang="es-ES" sz="1100" dirty="0">
                <a:solidFill>
                  <a:schemeClr val="tx1">
                    <a:lumMod val="65000"/>
                    <a:lumOff val="35000"/>
                  </a:schemeClr>
                </a:solidFill>
              </a:rPr>
              <a:t>establecidas en tu centro de trabajo y las generales de </a:t>
            </a:r>
            <a:r>
              <a:rPr lang="es-ES" sz="1100" dirty="0" err="1">
                <a:solidFill>
                  <a:schemeClr val="tx1">
                    <a:lumMod val="65000"/>
                    <a:lumOff val="35000"/>
                  </a:schemeClr>
                </a:solidFill>
              </a:rPr>
              <a:t>Limce</a:t>
            </a:r>
            <a:r>
              <a:rPr lang="es-ES" sz="1100" dirty="0">
                <a:solidFill>
                  <a:schemeClr val="tx1">
                    <a:lumMod val="65000"/>
                    <a:lumOff val="35000"/>
                  </a:schemeClr>
                </a:solidFill>
              </a:rPr>
              <a:t>.</a:t>
            </a:r>
          </a:p>
          <a:p>
            <a:pPr marL="45720" indent="0">
              <a:buNone/>
            </a:pPr>
            <a:r>
              <a:rPr lang="es-ES" sz="1100" dirty="0">
                <a:solidFill>
                  <a:schemeClr val="tx1">
                    <a:lumMod val="65000"/>
                    <a:lumOff val="35000"/>
                  </a:schemeClr>
                </a:solidFill>
              </a:rPr>
              <a:t>• Cumplir diligentemente con las instrucciones impartidas por tu encargado/Gestor de Servicio/Facility Manager en materia de Prevención.</a:t>
            </a:r>
          </a:p>
          <a:p>
            <a:pPr marL="45720" indent="0">
              <a:buNone/>
            </a:pPr>
            <a:r>
              <a:rPr lang="es-ES" sz="1100" dirty="0">
                <a:solidFill>
                  <a:schemeClr val="tx1">
                    <a:lumMod val="65000"/>
                    <a:lumOff val="35000"/>
                  </a:schemeClr>
                </a:solidFill>
              </a:rPr>
              <a:t>• </a:t>
            </a:r>
            <a:r>
              <a:rPr lang="es-ES" sz="1100" b="1" dirty="0">
                <a:solidFill>
                  <a:schemeClr val="tx1">
                    <a:lumMod val="65000"/>
                    <a:lumOff val="35000"/>
                  </a:schemeClr>
                </a:solidFill>
              </a:rPr>
              <a:t>Utilizar y conservar correctamente los medios y equipos de protección </a:t>
            </a:r>
            <a:r>
              <a:rPr lang="es-ES" sz="1100" dirty="0">
                <a:solidFill>
                  <a:schemeClr val="tx1">
                    <a:lumMod val="65000"/>
                    <a:lumOff val="35000"/>
                  </a:schemeClr>
                </a:solidFill>
              </a:rPr>
              <a:t>facilitados por la empresa, de acuerdo con las instrucciones recibidas.</a:t>
            </a:r>
          </a:p>
          <a:p>
            <a:pPr marL="45720" indent="0">
              <a:buNone/>
            </a:pPr>
            <a:r>
              <a:rPr lang="es-ES" sz="1100" dirty="0">
                <a:solidFill>
                  <a:schemeClr val="tx1">
                    <a:lumMod val="65000"/>
                    <a:lumOff val="35000"/>
                  </a:schemeClr>
                </a:solidFill>
              </a:rPr>
              <a:t>• </a:t>
            </a:r>
            <a:r>
              <a:rPr lang="es-ES" sz="1100" b="1" dirty="0">
                <a:solidFill>
                  <a:schemeClr val="tx1">
                    <a:lumMod val="65000"/>
                    <a:lumOff val="35000"/>
                  </a:schemeClr>
                </a:solidFill>
              </a:rPr>
              <a:t>Cooperar con la empresa </a:t>
            </a:r>
            <a:r>
              <a:rPr lang="es-ES" sz="1100" dirty="0">
                <a:solidFill>
                  <a:schemeClr val="tx1">
                    <a:lumMod val="65000"/>
                    <a:lumOff val="35000"/>
                  </a:schemeClr>
                </a:solidFill>
              </a:rPr>
              <a:t>en la implantación y seguimiento de los sistemas de seguridad y salud adecuados.</a:t>
            </a:r>
          </a:p>
          <a:p>
            <a:pPr marL="45720" indent="0">
              <a:buNone/>
            </a:pPr>
            <a:r>
              <a:rPr lang="es-ES" sz="1100" dirty="0">
                <a:solidFill>
                  <a:schemeClr val="tx1">
                    <a:lumMod val="65000"/>
                    <a:lumOff val="35000"/>
                  </a:schemeClr>
                </a:solidFill>
              </a:rPr>
              <a:t>• </a:t>
            </a:r>
            <a:r>
              <a:rPr lang="es-ES" sz="1100" b="1" dirty="0">
                <a:solidFill>
                  <a:schemeClr val="tx1">
                    <a:lumMod val="65000"/>
                    <a:lumOff val="35000"/>
                  </a:schemeClr>
                </a:solidFill>
              </a:rPr>
              <a:t>En ciertos casos, el reconocimiento médico es de carácter obligatorio</a:t>
            </a:r>
            <a:r>
              <a:rPr lang="es-ES" sz="1100" dirty="0">
                <a:solidFill>
                  <a:schemeClr val="tx1">
                    <a:lumMod val="65000"/>
                    <a:lumOff val="35000"/>
                  </a:schemeClr>
                </a:solidFill>
              </a:rPr>
              <a:t>. Si éste fuera tu caso, deberás hacerlo para poder realizar la prestación del servicio.</a:t>
            </a:r>
          </a:p>
          <a:p>
            <a:pPr marL="45720" indent="0">
              <a:buNone/>
            </a:pPr>
            <a:r>
              <a:rPr lang="es-ES" sz="1100" dirty="0">
                <a:solidFill>
                  <a:schemeClr val="tx1">
                    <a:lumMod val="65000"/>
                    <a:lumOff val="35000"/>
                  </a:schemeClr>
                </a:solidFill>
              </a:rPr>
              <a:t>La empresa evalúa siempre los diferentes puestos de trabajo y tiene en cuenta en esta labor los riesgos para los empleados especialmente sensibles y para las empleadas embarazadas y en periodo de lactancia. Es muy importante que la empresa conozca si perteneces a alguno de estos dos grupos de empleados, para poder ajustar el trabajo a un puesto adecuado, bien sea de manera temporal o de forma definitiva.</a:t>
            </a:r>
          </a:p>
          <a:p>
            <a:pPr marL="45720" indent="0">
              <a:buNone/>
            </a:pPr>
            <a:r>
              <a:rPr lang="es-ES" sz="1100" dirty="0">
                <a:solidFill>
                  <a:schemeClr val="tx1">
                    <a:lumMod val="65000"/>
                    <a:lumOff val="35000"/>
                  </a:schemeClr>
                </a:solidFill>
              </a:rPr>
              <a:t>Las obligaciones señaladas son fundamentales y su incumplimiento podría conllevar una </a:t>
            </a:r>
            <a:r>
              <a:rPr lang="es-ES" sz="1100" b="1" dirty="0">
                <a:solidFill>
                  <a:schemeClr val="tx1">
                    <a:lumMod val="65000"/>
                    <a:lumOff val="35000"/>
                  </a:schemeClr>
                </a:solidFill>
              </a:rPr>
              <a:t>sanción disciplinaria</a:t>
            </a:r>
            <a:r>
              <a:rPr lang="es-ES" sz="1100" dirty="0">
                <a:solidFill>
                  <a:schemeClr val="tx1">
                    <a:lumMod val="65000"/>
                    <a:lumOff val="35000"/>
                  </a:schemeClr>
                </a:solidFill>
              </a:rPr>
              <a:t>.</a:t>
            </a:r>
            <a:endParaRPr lang="es-ES" sz="1100" b="1" dirty="0">
              <a:solidFill>
                <a:schemeClr val="tx1">
                  <a:lumMod val="65000"/>
                  <a:lumOff val="35000"/>
                </a:schemeClr>
              </a:solidFill>
            </a:endParaRPr>
          </a:p>
        </p:txBody>
      </p:sp>
      <p:sp>
        <p:nvSpPr>
          <p:cNvPr id="3" name="Marcador de contenido 2"/>
          <p:cNvSpPr>
            <a:spLocks noGrp="1"/>
          </p:cNvSpPr>
          <p:nvPr>
            <p:ph sz="half" idx="2"/>
          </p:nvPr>
        </p:nvSpPr>
        <p:spPr>
          <a:xfrm>
            <a:off x="609600" y="1729947"/>
            <a:ext cx="5123935" cy="1828800"/>
          </a:xfrm>
        </p:spPr>
        <p:txBody>
          <a:bodyPr>
            <a:normAutofit/>
          </a:bodyPr>
          <a:lstStyle/>
          <a:p>
            <a:r>
              <a:rPr lang="es-ES" sz="1100" dirty="0">
                <a:solidFill>
                  <a:schemeClr val="tx1">
                    <a:lumMod val="65000"/>
                    <a:lumOff val="35000"/>
                  </a:schemeClr>
                </a:solidFill>
              </a:rPr>
              <a:t>Disponer de </a:t>
            </a:r>
            <a:r>
              <a:rPr lang="es-ES" sz="1100" b="1" dirty="0">
                <a:solidFill>
                  <a:schemeClr val="tx1">
                    <a:lumMod val="65000"/>
                    <a:lumOff val="35000"/>
                  </a:schemeClr>
                </a:solidFill>
              </a:rPr>
              <a:t>los equipos y medios de seguridad adecuados</a:t>
            </a:r>
            <a:r>
              <a:rPr lang="es-ES" sz="1100" dirty="0">
                <a:solidFill>
                  <a:schemeClr val="tx1">
                    <a:lumMod val="65000"/>
                    <a:lumOff val="35000"/>
                  </a:schemeClr>
                </a:solidFill>
              </a:rPr>
              <a:t>, así como recibir formación impartida por personal cualificado para usarlos correctamente y en el lugar adecuado.</a:t>
            </a:r>
          </a:p>
          <a:p>
            <a:r>
              <a:rPr lang="es-ES" sz="1100" dirty="0">
                <a:solidFill>
                  <a:schemeClr val="tx1">
                    <a:lumMod val="65000"/>
                    <a:lumOff val="35000"/>
                  </a:schemeClr>
                </a:solidFill>
              </a:rPr>
              <a:t>Poner en conocimiento de tu encargado/Gestor de Servicio/Facility Manager o de la empresa cualquier situación de riesgo que detectes, especialmente, si ese riesgo pudiera ser grave e inminente para ti o tus compañeros.</a:t>
            </a:r>
          </a:p>
          <a:p>
            <a:r>
              <a:rPr lang="es-ES" sz="1100" dirty="0">
                <a:solidFill>
                  <a:schemeClr val="tx1">
                    <a:lumMod val="65000"/>
                    <a:lumOff val="35000"/>
                  </a:schemeClr>
                </a:solidFill>
              </a:rPr>
              <a:t>Tienes derecho a la vigilancia periódica de tu estado de salud en relación a los riesgos inherentes a tu puesto de trabajo.</a:t>
            </a:r>
          </a:p>
        </p:txBody>
      </p:sp>
      <p:sp>
        <p:nvSpPr>
          <p:cNvPr id="5" name="Marcador de contenido 16"/>
          <p:cNvSpPr txBox="1">
            <a:spLocks/>
          </p:cNvSpPr>
          <p:nvPr/>
        </p:nvSpPr>
        <p:spPr>
          <a:xfrm>
            <a:off x="609601" y="581891"/>
            <a:ext cx="5613778" cy="489527"/>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buFont typeface="Corbel" pitchFamily="34" charset="0"/>
              <a:buNone/>
            </a:pPr>
            <a:r>
              <a:rPr lang="es-ES" dirty="0">
                <a:solidFill>
                  <a:srgbClr val="0070C0"/>
                </a:solidFill>
              </a:rPr>
              <a:t>PREVENCIÓN DE RIESGOS LABORALES</a:t>
            </a:r>
          </a:p>
          <a:p>
            <a:pPr marL="45720" indent="0">
              <a:buFont typeface="Corbel" pitchFamily="34" charset="0"/>
              <a:buNone/>
            </a:pPr>
            <a:endParaRPr lang="es-ES"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0074" y="418012"/>
            <a:ext cx="2349962" cy="863527"/>
          </a:xfrm>
          <a:prstGeom prst="rect">
            <a:avLst/>
          </a:prstGeom>
        </p:spPr>
      </p:pic>
      <p:cxnSp>
        <p:nvCxnSpPr>
          <p:cNvPr id="7" name="Conector recto 6"/>
          <p:cNvCxnSpPr/>
          <p:nvPr/>
        </p:nvCxnSpPr>
        <p:spPr>
          <a:xfrm>
            <a:off x="609600" y="1327719"/>
            <a:ext cx="10880436" cy="0"/>
          </a:xfrm>
          <a:prstGeom prst="line">
            <a:avLst/>
          </a:prstGeom>
          <a:ln w="28575">
            <a:solidFill>
              <a:srgbClr val="0070C0"/>
            </a:solidFill>
          </a:ln>
        </p:spPr>
        <p:style>
          <a:lnRef idx="2">
            <a:schemeClr val="accent4"/>
          </a:lnRef>
          <a:fillRef idx="0">
            <a:schemeClr val="accent4"/>
          </a:fillRef>
          <a:effectRef idx="1">
            <a:schemeClr val="accent4"/>
          </a:effectRef>
          <a:fontRef idx="minor">
            <a:schemeClr val="tx1"/>
          </a:fontRef>
        </p:style>
      </p:cxnSp>
      <p:pic>
        <p:nvPicPr>
          <p:cNvPr id="7170" name="Picture 2" descr="https://ceslanformacion.es/wp-content/uploads/2015/12/Prl_vectorized-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6560" y="3549999"/>
            <a:ext cx="2474207" cy="2530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71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16"/>
          <p:cNvSpPr txBox="1">
            <a:spLocks/>
          </p:cNvSpPr>
          <p:nvPr/>
        </p:nvSpPr>
        <p:spPr>
          <a:xfrm>
            <a:off x="609601" y="581891"/>
            <a:ext cx="4322618" cy="489527"/>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buFont typeface="Corbel" pitchFamily="34" charset="0"/>
              <a:buNone/>
            </a:pPr>
            <a:r>
              <a:rPr lang="es-ES" dirty="0">
                <a:solidFill>
                  <a:srgbClr val="0070C0"/>
                </a:solidFill>
              </a:rPr>
              <a:t>NORMAS DE SEGURIDAD</a:t>
            </a:r>
          </a:p>
          <a:p>
            <a:pPr marL="45720" indent="0">
              <a:buFont typeface="Corbel" pitchFamily="34" charset="0"/>
              <a:buNone/>
            </a:pPr>
            <a:endParaRPr lang="es-ES"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0074" y="418012"/>
            <a:ext cx="2349962" cy="863527"/>
          </a:xfrm>
          <a:prstGeom prst="rect">
            <a:avLst/>
          </a:prstGeom>
        </p:spPr>
      </p:pic>
      <p:cxnSp>
        <p:nvCxnSpPr>
          <p:cNvPr id="7" name="Conector recto 6"/>
          <p:cNvCxnSpPr/>
          <p:nvPr/>
        </p:nvCxnSpPr>
        <p:spPr>
          <a:xfrm>
            <a:off x="609600" y="1327719"/>
            <a:ext cx="10880436" cy="0"/>
          </a:xfrm>
          <a:prstGeom prst="line">
            <a:avLst/>
          </a:prstGeom>
          <a:ln w="28575">
            <a:solidFill>
              <a:srgbClr val="0070C0"/>
            </a:solidFill>
          </a:ln>
        </p:spPr>
        <p:style>
          <a:lnRef idx="2">
            <a:schemeClr val="accent4"/>
          </a:lnRef>
          <a:fillRef idx="0">
            <a:schemeClr val="accent4"/>
          </a:fillRef>
          <a:effectRef idx="1">
            <a:schemeClr val="accent4"/>
          </a:effectRef>
          <a:fontRef idx="minor">
            <a:schemeClr val="tx1"/>
          </a:fontRef>
        </p:style>
      </p:cxnSp>
      <p:sp>
        <p:nvSpPr>
          <p:cNvPr id="15" name="Marcador de contenido 1"/>
          <p:cNvSpPr>
            <a:spLocks noGrp="1"/>
          </p:cNvSpPr>
          <p:nvPr>
            <p:ph sz="half" idx="1"/>
          </p:nvPr>
        </p:nvSpPr>
        <p:spPr>
          <a:xfrm>
            <a:off x="6030097" y="3336778"/>
            <a:ext cx="5459939" cy="2717661"/>
          </a:xfrm>
        </p:spPr>
        <p:txBody>
          <a:bodyPr>
            <a:noAutofit/>
          </a:bodyPr>
          <a:lstStyle/>
          <a:p>
            <a:pPr marL="45720" indent="0">
              <a:buNone/>
            </a:pPr>
            <a:r>
              <a:rPr lang="es-ES" sz="1400" dirty="0">
                <a:solidFill>
                  <a:schemeClr val="bg2">
                    <a:lumMod val="25000"/>
                  </a:schemeClr>
                </a:solidFill>
              </a:rPr>
              <a:t>AISLAMIENTO DE FUENTES DE ENERGIA.</a:t>
            </a:r>
          </a:p>
          <a:p>
            <a:pPr marL="1097280" lvl="4" indent="0">
              <a:buNone/>
            </a:pPr>
            <a:r>
              <a:rPr lang="es-ES" sz="1200" dirty="0">
                <a:solidFill>
                  <a:schemeClr val="bg2">
                    <a:lumMod val="25000"/>
                  </a:schemeClr>
                </a:solidFill>
              </a:rPr>
              <a:t>Recuerda aislar cualquier fuente de energía antes de llevar a cabo una operación de mantenimiento sobre un equipo específico. Los aislamientos y descargas controladas de energía deben llevarse a cabo por personal debidamente cualificado y autorizado. Para restringir el acceso a los equipos aislados se utilizarán sistemas de bloqueo y etiquetado.</a:t>
            </a:r>
          </a:p>
          <a:p>
            <a:pPr marL="45720" indent="0">
              <a:buNone/>
            </a:pPr>
            <a:r>
              <a:rPr lang="es-ES" sz="1400" dirty="0">
                <a:solidFill>
                  <a:schemeClr val="bg2">
                    <a:lumMod val="25000"/>
                  </a:schemeClr>
                </a:solidFill>
              </a:rPr>
              <a:t>CONDUCE CON SEGURIDAD</a:t>
            </a:r>
          </a:p>
          <a:p>
            <a:pPr marL="1097280" lvl="4" indent="0">
              <a:lnSpc>
                <a:spcPct val="110000"/>
              </a:lnSpc>
              <a:buNone/>
            </a:pPr>
            <a:r>
              <a:rPr lang="es-ES" sz="1200" dirty="0">
                <a:solidFill>
                  <a:schemeClr val="bg2">
                    <a:lumMod val="25000"/>
                  </a:schemeClr>
                </a:solidFill>
              </a:rPr>
              <a:t>La Seguridad durante la conducción es esencial para evitar accidentes. Cuando conduzcas un vehículo, ya sea como parte de tu trabajo en </a:t>
            </a:r>
            <a:r>
              <a:rPr lang="es-ES" sz="1200" dirty="0" err="1">
                <a:solidFill>
                  <a:schemeClr val="bg2">
                    <a:lumMod val="25000"/>
                  </a:schemeClr>
                </a:solidFill>
              </a:rPr>
              <a:t>Limce</a:t>
            </a:r>
            <a:r>
              <a:rPr lang="es-ES" sz="1200" dirty="0">
                <a:solidFill>
                  <a:schemeClr val="bg2">
                    <a:lumMod val="25000"/>
                  </a:schemeClr>
                </a:solidFill>
              </a:rPr>
              <a:t> o bien durante tu tiempo libre, respeta todas las normas establecidas en el código de circulación vial, asegúrate de que el vehículo se encuentra en perfectas condiciones y evita el uso de teléfonos móviles u otros dispositivos al volante.</a:t>
            </a:r>
          </a:p>
        </p:txBody>
      </p:sp>
      <p:pic>
        <p:nvPicPr>
          <p:cNvPr id="12" name="Marcador de contenido 11"/>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flipH="1">
            <a:off x="851715" y="3727715"/>
            <a:ext cx="683655" cy="683655"/>
          </a:xfrm>
        </p:spPr>
      </p:pic>
      <p:sp>
        <p:nvSpPr>
          <p:cNvPr id="2" name="Marcador de contenido 1"/>
          <p:cNvSpPr>
            <a:spLocks noGrp="1"/>
          </p:cNvSpPr>
          <p:nvPr>
            <p:ph sz="half" idx="4294967295"/>
          </p:nvPr>
        </p:nvSpPr>
        <p:spPr>
          <a:xfrm>
            <a:off x="609600" y="3337232"/>
            <a:ext cx="5357813" cy="2717800"/>
          </a:xfrm>
        </p:spPr>
        <p:txBody>
          <a:bodyPr>
            <a:normAutofit/>
          </a:bodyPr>
          <a:lstStyle/>
          <a:p>
            <a:pPr marL="45720" indent="0">
              <a:buNone/>
            </a:pPr>
            <a:r>
              <a:rPr lang="es-ES" sz="1400" dirty="0">
                <a:solidFill>
                  <a:schemeClr val="bg2">
                    <a:lumMod val="25000"/>
                  </a:schemeClr>
                </a:solidFill>
              </a:rPr>
              <a:t>PARALIZACION DE ACTIVIDADES INSEGURAS.</a:t>
            </a:r>
          </a:p>
          <a:p>
            <a:pPr marL="1097280" lvl="4" indent="0">
              <a:buNone/>
            </a:pPr>
            <a:r>
              <a:rPr lang="es-ES" sz="1200" dirty="0">
                <a:solidFill>
                  <a:schemeClr val="bg2">
                    <a:lumMod val="25000"/>
                  </a:schemeClr>
                </a:solidFill>
              </a:rPr>
              <a:t>No se realizarán aquellos trabajos que, por falta de medidas de seguridad, puedan suponer un riesgo grave e inminente para nosotros o nuestros compañeros (caídas de altura, espacios confinados, manejo de productos químicos, etc.). Si te encuentras en una situación de este tipo comunícalo inmediatamente a tu responsable.</a:t>
            </a:r>
          </a:p>
          <a:p>
            <a:pPr marL="45720" indent="0">
              <a:buNone/>
            </a:pPr>
            <a:r>
              <a:rPr lang="es-ES" sz="1400" dirty="0">
                <a:solidFill>
                  <a:schemeClr val="bg2">
                    <a:lumMod val="25000"/>
                  </a:schemeClr>
                </a:solidFill>
              </a:rPr>
              <a:t>SEGURIDAD ELECTRICA.</a:t>
            </a:r>
          </a:p>
          <a:p>
            <a:pPr marL="1097280" lvl="4" indent="0">
              <a:buNone/>
            </a:pPr>
            <a:r>
              <a:rPr lang="es-ES" sz="1200" dirty="0">
                <a:solidFill>
                  <a:schemeClr val="bg2">
                    <a:lumMod val="25000"/>
                  </a:schemeClr>
                </a:solidFill>
              </a:rPr>
              <a:t>Los peligros eléctricos pueden causar descargas eléctricas, quemaduras, electrocución o incluso la muerte. Antes de iniciar cualquier operación de este tipo asegúrate de identificar correctamente todos los riesgos, evaluarlos y activar todas las medidas de seguridad necesarias.</a:t>
            </a:r>
          </a:p>
          <a:p>
            <a:pPr marL="45720" indent="0">
              <a:buNone/>
            </a:pPr>
            <a:endParaRPr lang="es-ES" sz="1800" dirty="0">
              <a:solidFill>
                <a:schemeClr val="bg2">
                  <a:lumMod val="25000"/>
                </a:schemeClr>
              </a:solidFill>
            </a:endParaRPr>
          </a:p>
        </p:txBody>
      </p:sp>
      <p:sp>
        <p:nvSpPr>
          <p:cNvPr id="3" name="CuadroTexto 2"/>
          <p:cNvSpPr txBox="1"/>
          <p:nvPr/>
        </p:nvSpPr>
        <p:spPr>
          <a:xfrm>
            <a:off x="609601" y="1655805"/>
            <a:ext cx="10880436" cy="73866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s-ES"/>
            </a:defPPr>
            <a:lvl1pPr algn="just">
              <a:defRPr sz="1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dirty="0"/>
              <a:t>Fomentado la Formación en Calidad, Medio Ambiente e implantación de normas de seguridad conseguimos:</a:t>
            </a:r>
          </a:p>
          <a:p>
            <a:r>
              <a:rPr lang="es-ES" dirty="0"/>
              <a:t>1 Ser el número uno en nuestro sector, ofreciendo un servicio excelente.</a:t>
            </a:r>
          </a:p>
          <a:p>
            <a:r>
              <a:rPr lang="es-ES" dirty="0"/>
              <a:t>0 Cero accidentes graves o lesiones en nuestros centros de trabajo.</a:t>
            </a:r>
          </a:p>
        </p:txBody>
      </p:sp>
      <p:sp>
        <p:nvSpPr>
          <p:cNvPr id="8" name="CuadroTexto 7"/>
          <p:cNvSpPr txBox="1"/>
          <p:nvPr/>
        </p:nvSpPr>
        <p:spPr>
          <a:xfrm>
            <a:off x="609600" y="2604014"/>
            <a:ext cx="4703532" cy="523220"/>
          </a:xfrm>
          <a:prstGeom prst="rect">
            <a:avLst/>
          </a:prstGeom>
          <a:noFill/>
        </p:spPr>
        <p:txBody>
          <a:bodyPr wrap="none" rtlCol="0">
            <a:spAutoFit/>
          </a:bodyPr>
          <a:lstStyle/>
          <a:p>
            <a:r>
              <a:rPr lang="es-ES" sz="1400" dirty="0"/>
              <a:t>SEGURIDAD Y SALUD EN EL TRABAJO:</a:t>
            </a:r>
          </a:p>
          <a:p>
            <a:r>
              <a:rPr lang="es-ES" sz="1400" dirty="0"/>
              <a:t>Las normas de seguridad de </a:t>
            </a:r>
            <a:r>
              <a:rPr lang="es-ES" sz="1400" dirty="0" err="1"/>
              <a:t>Limce</a:t>
            </a:r>
            <a:r>
              <a:rPr lang="es-ES" sz="1400" dirty="0"/>
              <a:t> abarcan estas actividades.</a:t>
            </a:r>
          </a:p>
        </p:txBody>
      </p:sp>
      <p:sp>
        <p:nvSpPr>
          <p:cNvPr id="9" name="AutoShape 2" descr="No stopping icono grat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4" name="Imagen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51715" y="5107459"/>
            <a:ext cx="683655" cy="683655"/>
          </a:xfrm>
          <a:prstGeom prst="rect">
            <a:avLst/>
          </a:prstGeom>
        </p:spPr>
      </p:pic>
      <p:pic>
        <p:nvPicPr>
          <p:cNvPr id="16" name="Imagen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0565" y="3727715"/>
            <a:ext cx="683655" cy="683655"/>
          </a:xfrm>
          <a:prstGeom prst="rect">
            <a:avLst/>
          </a:prstGeom>
        </p:spPr>
      </p:pic>
      <p:pic>
        <p:nvPicPr>
          <p:cNvPr id="17" name="Imagen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0565" y="5107459"/>
            <a:ext cx="683655" cy="683655"/>
          </a:xfrm>
          <a:prstGeom prst="rect">
            <a:avLst/>
          </a:prstGeom>
        </p:spPr>
      </p:pic>
    </p:spTree>
    <p:extLst>
      <p:ext uri="{BB962C8B-B14F-4D97-AF65-F5344CB8AC3E}">
        <p14:creationId xmlns:p14="http://schemas.microsoft.com/office/powerpoint/2010/main" val="3401951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16"/>
          <p:cNvSpPr txBox="1">
            <a:spLocks/>
          </p:cNvSpPr>
          <p:nvPr/>
        </p:nvSpPr>
        <p:spPr>
          <a:xfrm>
            <a:off x="609601" y="581891"/>
            <a:ext cx="4322618" cy="489527"/>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buFont typeface="Corbel" pitchFamily="34" charset="0"/>
              <a:buNone/>
            </a:pPr>
            <a:r>
              <a:rPr lang="es-ES" dirty="0">
                <a:solidFill>
                  <a:srgbClr val="0070C0"/>
                </a:solidFill>
              </a:rPr>
              <a:t>NORMAS DE SEGURIDAD</a:t>
            </a:r>
          </a:p>
          <a:p>
            <a:pPr marL="45720" indent="0">
              <a:buFont typeface="Corbel" pitchFamily="34" charset="0"/>
              <a:buNone/>
            </a:pPr>
            <a:endParaRPr lang="es-ES"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0074" y="418012"/>
            <a:ext cx="2349962" cy="863527"/>
          </a:xfrm>
          <a:prstGeom prst="rect">
            <a:avLst/>
          </a:prstGeom>
        </p:spPr>
      </p:pic>
      <p:cxnSp>
        <p:nvCxnSpPr>
          <p:cNvPr id="7" name="Conector recto 6"/>
          <p:cNvCxnSpPr/>
          <p:nvPr/>
        </p:nvCxnSpPr>
        <p:spPr>
          <a:xfrm>
            <a:off x="609600" y="1327719"/>
            <a:ext cx="10880436" cy="0"/>
          </a:xfrm>
          <a:prstGeom prst="line">
            <a:avLst/>
          </a:prstGeom>
          <a:ln w="28575">
            <a:solidFill>
              <a:srgbClr val="0070C0"/>
            </a:solidFill>
          </a:ln>
        </p:spPr>
        <p:style>
          <a:lnRef idx="2">
            <a:schemeClr val="accent4"/>
          </a:lnRef>
          <a:fillRef idx="0">
            <a:schemeClr val="accent4"/>
          </a:fillRef>
          <a:effectRef idx="1">
            <a:schemeClr val="accent4"/>
          </a:effectRef>
          <a:fontRef idx="minor">
            <a:schemeClr val="tx1"/>
          </a:fontRef>
        </p:style>
      </p:cxnSp>
      <p:pic>
        <p:nvPicPr>
          <p:cNvPr id="10" name="Marcador de contenido 9"/>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51713" y="1991892"/>
            <a:ext cx="683655" cy="683655"/>
          </a:xfrm>
        </p:spPr>
      </p:pic>
      <p:sp>
        <p:nvSpPr>
          <p:cNvPr id="15" name="Marcador de contenido 1"/>
          <p:cNvSpPr>
            <a:spLocks noGrp="1"/>
          </p:cNvSpPr>
          <p:nvPr>
            <p:ph sz="half" idx="2"/>
          </p:nvPr>
        </p:nvSpPr>
        <p:spPr>
          <a:xfrm>
            <a:off x="6030097" y="1696065"/>
            <a:ext cx="5459939" cy="2717661"/>
          </a:xfrm>
        </p:spPr>
        <p:txBody>
          <a:bodyPr>
            <a:noAutofit/>
          </a:bodyPr>
          <a:lstStyle/>
          <a:p>
            <a:pPr marL="45720" indent="0">
              <a:buNone/>
            </a:pPr>
            <a:r>
              <a:rPr lang="es-ES" sz="1400" dirty="0">
                <a:solidFill>
                  <a:schemeClr val="tx2">
                    <a:lumMod val="75000"/>
                  </a:schemeClr>
                </a:solidFill>
              </a:rPr>
              <a:t>ACCESO O ENTRADA A ESPACION CONFINADOS.</a:t>
            </a:r>
          </a:p>
          <a:p>
            <a:pPr marL="1097280" lvl="4" indent="0">
              <a:buNone/>
            </a:pPr>
            <a:r>
              <a:rPr lang="es-ES" sz="1100" dirty="0">
                <a:solidFill>
                  <a:schemeClr val="tx2">
                    <a:lumMod val="75000"/>
                  </a:schemeClr>
                </a:solidFill>
              </a:rPr>
              <a:t>Cualquier actividad en un espacio confinado, deberá llevarse a cabo por personal debidamente cualificado y autorizado. A la vez, en términos generales, será necesario un control continuo de la atmósfera en el interior del espacio, disponer de un permiso de trabajo de acuerdo a las operaciones previstas, formación específica debidamente acreditada y un certificado de aptitud médica reciente.</a:t>
            </a:r>
          </a:p>
          <a:p>
            <a:pPr marL="45720" indent="0">
              <a:buNone/>
            </a:pPr>
            <a:r>
              <a:rPr lang="es-ES" sz="1200" dirty="0">
                <a:solidFill>
                  <a:schemeClr val="tx2">
                    <a:lumMod val="75000"/>
                  </a:schemeClr>
                </a:solidFill>
              </a:rPr>
              <a:t>TRABAJO EN ALTURAS</a:t>
            </a:r>
          </a:p>
          <a:p>
            <a:pPr marL="1097280" lvl="4" indent="0">
              <a:buNone/>
            </a:pPr>
            <a:r>
              <a:rPr lang="es-ES" sz="1100" dirty="0">
                <a:solidFill>
                  <a:schemeClr val="tx2">
                    <a:lumMod val="75000"/>
                  </a:schemeClr>
                </a:solidFill>
              </a:rPr>
              <a:t>Evita siempre que sea posible los trabajos en altura. Cuando no puedas evitar el trabajo en altura, se deben adoptar medidas de seguridad para reducir el riesgo de caída, adoptando medidas de protección colectiva y los EPI. Los trabajos en alturas requieren de un permiso de trabajo de acuerdo a las operaciones previstas, formación específica debidamente acreditada y un certificado médico de aptitud reciente.</a:t>
            </a:r>
          </a:p>
        </p:txBody>
      </p:sp>
      <p:sp>
        <p:nvSpPr>
          <p:cNvPr id="2" name="Marcador de contenido 1"/>
          <p:cNvSpPr>
            <a:spLocks noGrp="1"/>
          </p:cNvSpPr>
          <p:nvPr>
            <p:ph sz="half" idx="4294967295"/>
          </p:nvPr>
        </p:nvSpPr>
        <p:spPr>
          <a:xfrm>
            <a:off x="609600" y="1584021"/>
            <a:ext cx="5359400" cy="4670425"/>
          </a:xfrm>
        </p:spPr>
        <p:txBody>
          <a:bodyPr>
            <a:noAutofit/>
          </a:bodyPr>
          <a:lstStyle/>
          <a:p>
            <a:pPr marL="45720" indent="0">
              <a:buNone/>
            </a:pPr>
            <a:r>
              <a:rPr lang="es-ES" sz="1200" dirty="0">
                <a:solidFill>
                  <a:schemeClr val="bg2">
                    <a:lumMod val="25000"/>
                  </a:schemeClr>
                </a:solidFill>
              </a:rPr>
              <a:t>ORDEN Y LIMPIEZA</a:t>
            </a:r>
          </a:p>
          <a:p>
            <a:pPr marL="1097280" lvl="4" indent="0">
              <a:buNone/>
            </a:pPr>
            <a:r>
              <a:rPr lang="es-ES" sz="1100" dirty="0">
                <a:solidFill>
                  <a:schemeClr val="bg2">
                    <a:lumMod val="25000"/>
                  </a:schemeClr>
                </a:solidFill>
              </a:rPr>
              <a:t>El orden y limpieza en el puesto de trabajo promueve buenas prácticas, facilita la intervención en caso de emergencia o evacuación, y minimiza el riesgo de lesiones por caídas y tropiezos en las zonas de trabajo, incluso para los visitantes y el público en general. Las salidas de emergencia y elementos contraincendios (extintores, bocas de incendio…), así como las áreas de paso y las escaleras deben estar siempre libres de obstáculos.</a:t>
            </a:r>
          </a:p>
          <a:p>
            <a:pPr marL="45720" indent="0">
              <a:buNone/>
            </a:pPr>
            <a:r>
              <a:rPr lang="es-ES" sz="1200" dirty="0">
                <a:solidFill>
                  <a:schemeClr val="bg2">
                    <a:lumMod val="25000"/>
                  </a:schemeClr>
                </a:solidFill>
              </a:rPr>
              <a:t>MANIPULACION DE PRODUCTOS QUIMICOS.</a:t>
            </a:r>
          </a:p>
          <a:p>
            <a:pPr marL="1097280" lvl="4" indent="0">
              <a:buNone/>
            </a:pPr>
            <a:r>
              <a:rPr lang="es-ES" sz="1100" dirty="0">
                <a:solidFill>
                  <a:schemeClr val="bg2">
                    <a:lumMod val="25000"/>
                  </a:schemeClr>
                </a:solidFill>
              </a:rPr>
              <a:t>El correcto manejo, uso y almacenamiento de los productos químicos es esencial para evitar que se produzcan daños a las personas y/o al medio ambiente. Nunca mezcles productos químicos y utiliza únicamente aquellos que han sido autorizados por </a:t>
            </a:r>
            <a:r>
              <a:rPr lang="es-ES" sz="1100" dirty="0" err="1">
                <a:solidFill>
                  <a:schemeClr val="bg2">
                    <a:lumMod val="25000"/>
                  </a:schemeClr>
                </a:solidFill>
              </a:rPr>
              <a:t>Limce</a:t>
            </a:r>
            <a:r>
              <a:rPr lang="es-ES" sz="1100" dirty="0">
                <a:solidFill>
                  <a:schemeClr val="bg2">
                    <a:lumMod val="25000"/>
                  </a:schemeClr>
                </a:solidFill>
              </a:rPr>
              <a:t>, siempre con los EPI (guantes, gafas, etc.). Mantén los productos etiquetados y lejos de fuentes de calor. Si tienes cualquier duda consulta a tu responsable, o bien la Ficha de Datos de Seguridad del producto.</a:t>
            </a:r>
          </a:p>
          <a:p>
            <a:pPr marL="45720" indent="0">
              <a:buNone/>
            </a:pPr>
            <a:r>
              <a:rPr lang="es-ES" sz="1200" dirty="0">
                <a:solidFill>
                  <a:schemeClr val="bg2">
                    <a:lumMod val="25000"/>
                  </a:schemeClr>
                </a:solidFill>
              </a:rPr>
              <a:t>MANIPULACION MANUAL DE CARGAS</a:t>
            </a:r>
          </a:p>
          <a:p>
            <a:pPr marL="1097280" lvl="4" indent="0">
              <a:buNone/>
            </a:pPr>
            <a:r>
              <a:rPr lang="es-ES" sz="1100" dirty="0">
                <a:solidFill>
                  <a:schemeClr val="bg2">
                    <a:lumMod val="25000"/>
                  </a:schemeClr>
                </a:solidFill>
              </a:rPr>
              <a:t>La manipulación manual de cargas es cualquier operación de transporte o sujeción de una carga, que por sus características o condiciones puede entrañar riesgos. Antes de realizar la actividad, comprueba si es posible eliminar la tarea de manipulación manual mediante el uso de un método alternativo más seguro. Si no dispones de medios adecuados, examina la carga y adopta una postura adecuada (evita flexionar la espalda). Pide ayuda a tus compañeros si es necesario.</a:t>
            </a:r>
          </a:p>
        </p:txBody>
      </p:sp>
      <p:sp>
        <p:nvSpPr>
          <p:cNvPr id="9" name="AutoShape 2" descr="No stopping icono grat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1713" y="3459145"/>
            <a:ext cx="683655" cy="683655"/>
          </a:xfrm>
          <a:prstGeom prst="rect">
            <a:avLst/>
          </a:prstGeom>
        </p:spPr>
      </p:pic>
      <p:pic>
        <p:nvPicPr>
          <p:cNvPr id="13" name="Imagen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1713" y="4926398"/>
            <a:ext cx="683655" cy="683655"/>
          </a:xfrm>
          <a:prstGeom prst="rect">
            <a:avLst/>
          </a:prstGeom>
        </p:spPr>
      </p:pic>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01179" y="1991892"/>
            <a:ext cx="683655" cy="683655"/>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01179" y="3459144"/>
            <a:ext cx="683655" cy="683655"/>
          </a:xfrm>
          <a:prstGeom prst="rect">
            <a:avLst/>
          </a:prstGeom>
        </p:spPr>
      </p:pic>
    </p:spTree>
    <p:extLst>
      <p:ext uri="{BB962C8B-B14F-4D97-AF65-F5344CB8AC3E}">
        <p14:creationId xmlns:p14="http://schemas.microsoft.com/office/powerpoint/2010/main" val="1309301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16"/>
          <p:cNvSpPr txBox="1">
            <a:spLocks/>
          </p:cNvSpPr>
          <p:nvPr/>
        </p:nvSpPr>
        <p:spPr>
          <a:xfrm>
            <a:off x="609601" y="581891"/>
            <a:ext cx="7126940" cy="489527"/>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buFont typeface="Corbel" pitchFamily="34" charset="0"/>
              <a:buNone/>
            </a:pPr>
            <a:r>
              <a:rPr lang="es-ES" dirty="0">
                <a:solidFill>
                  <a:srgbClr val="0070C0"/>
                </a:solidFill>
              </a:rPr>
              <a:t>LIMCE REFUERZA SU COMPROMISO CON LA IGUALDAD</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0074" y="418012"/>
            <a:ext cx="2349962" cy="863527"/>
          </a:xfrm>
          <a:prstGeom prst="rect">
            <a:avLst/>
          </a:prstGeom>
        </p:spPr>
      </p:pic>
      <p:cxnSp>
        <p:nvCxnSpPr>
          <p:cNvPr id="7" name="Conector recto 6"/>
          <p:cNvCxnSpPr/>
          <p:nvPr/>
        </p:nvCxnSpPr>
        <p:spPr>
          <a:xfrm>
            <a:off x="609600" y="1327719"/>
            <a:ext cx="10880436" cy="0"/>
          </a:xfrm>
          <a:prstGeom prst="line">
            <a:avLst/>
          </a:prstGeom>
          <a:ln w="28575">
            <a:solidFill>
              <a:srgbClr val="0070C0"/>
            </a:solidFill>
          </a:ln>
        </p:spPr>
        <p:style>
          <a:lnRef idx="2">
            <a:schemeClr val="accent4"/>
          </a:lnRef>
          <a:fillRef idx="0">
            <a:schemeClr val="accent4"/>
          </a:fillRef>
          <a:effectRef idx="1">
            <a:schemeClr val="accent4"/>
          </a:effectRef>
          <a:fontRef idx="minor">
            <a:schemeClr val="tx1"/>
          </a:fontRef>
        </p:style>
      </p:cxnSp>
      <p:sp>
        <p:nvSpPr>
          <p:cNvPr id="15" name="Marcador de contenido 1"/>
          <p:cNvSpPr>
            <a:spLocks noGrp="1"/>
          </p:cNvSpPr>
          <p:nvPr>
            <p:ph sz="half" idx="1"/>
          </p:nvPr>
        </p:nvSpPr>
        <p:spPr>
          <a:xfrm>
            <a:off x="6049818" y="2787089"/>
            <a:ext cx="5459939" cy="2717661"/>
          </a:xfrm>
        </p:spPr>
        <p:txBody>
          <a:bodyPr>
            <a:noAutofit/>
          </a:bodyPr>
          <a:lstStyle/>
          <a:p>
            <a:pPr marL="45720" indent="0" algn="just">
              <a:buNone/>
            </a:pPr>
            <a:r>
              <a:rPr lang="es-ES" sz="1200" dirty="0">
                <a:solidFill>
                  <a:schemeClr val="bg2">
                    <a:lumMod val="25000"/>
                  </a:schemeClr>
                </a:solidFill>
              </a:rPr>
              <a:t>Los principios enunciados se llevarán a la práctica a través del fomento de medidas de igualdad o a través de la implantación de un Plan de Igualdad, el segundo de la Empresa que pretende mejorar el anterior, apostando por un sistema efectivo de evaluación y seguimiento del plan de igualdad, que preserve la igualdad real entre mujeres y hombres en la empresa y por extensión, en el conjunto de la sociedad. </a:t>
            </a:r>
          </a:p>
        </p:txBody>
      </p:sp>
      <p:sp>
        <p:nvSpPr>
          <p:cNvPr id="2" name="Marcador de contenido 1"/>
          <p:cNvSpPr>
            <a:spLocks noGrp="1"/>
          </p:cNvSpPr>
          <p:nvPr>
            <p:ph sz="half" idx="4294967295"/>
          </p:nvPr>
        </p:nvSpPr>
        <p:spPr>
          <a:xfrm>
            <a:off x="609600" y="2767826"/>
            <a:ext cx="5357813" cy="3381959"/>
          </a:xfrm>
        </p:spPr>
        <p:txBody>
          <a:bodyPr>
            <a:normAutofit/>
          </a:bodyPr>
          <a:lstStyle/>
          <a:p>
            <a:pPr marL="45720" indent="0" algn="just">
              <a:buNone/>
            </a:pPr>
            <a:r>
              <a:rPr lang="es-ES" sz="1200" dirty="0">
                <a:solidFill>
                  <a:schemeClr val="bg2">
                    <a:lumMod val="25000"/>
                  </a:schemeClr>
                </a:solidFill>
              </a:rPr>
              <a:t>Existe por tanto un compromiso formal de la Dirección de la empresa con el desarrollo de relaciones laborales basadas en la Igualdad de oportunidades, la no discriminación, la conciliación y el respeto a la diversidad. Ello forma parte de los valores esenciales de la organización e, igualmente, de su misión empresarial, todo ello de acuerdo con la definición de dicho principio que establece la Ley Orgánica 3/2007, de 22 de marzo, así como en el Real Decreto Ley 6/2019, de 1 de marzo, de medidas urgentes para garantía de la igualdad de trato y oportunidades entre hombres y mujeres en el empleo y la ocupación.</a:t>
            </a:r>
          </a:p>
          <a:p>
            <a:pPr marL="45720" indent="0" algn="just">
              <a:buNone/>
            </a:pPr>
            <a:r>
              <a:rPr lang="es-ES" sz="1200" dirty="0">
                <a:solidFill>
                  <a:schemeClr val="bg2">
                    <a:lumMod val="25000"/>
                  </a:schemeClr>
                </a:solidFill>
              </a:rPr>
              <a:t>En todos y cada uno de los ámbitos en que se desarrolla su actividad LIMCE, desde la selección a la promoción, pasando por la política salarial, la formación, las condiciones de trabajo y empleo, la salud laboral, la ordenación del tiempo de trabajo y la conciliación, se asume el principio de igualdad de oportunidades entre mujeres y hombres.</a:t>
            </a:r>
          </a:p>
          <a:p>
            <a:pPr marL="45720" indent="0" algn="just">
              <a:buNone/>
            </a:pPr>
            <a:r>
              <a:rPr lang="es-ES" sz="1200" dirty="0">
                <a:solidFill>
                  <a:schemeClr val="bg2">
                    <a:lumMod val="25000"/>
                  </a:schemeClr>
                </a:solidFill>
              </a:rPr>
              <a:t>Respecto a la comunicación, tanto interna como externa, se informará de todas las decisiones que se adopten a este respecto y se proyectará una imagen de la empresa acorde con este principio de igualdad de oportunidades entre mujeres y hombres.</a:t>
            </a:r>
          </a:p>
        </p:txBody>
      </p:sp>
      <p:sp>
        <p:nvSpPr>
          <p:cNvPr id="3" name="CuadroTexto 2"/>
          <p:cNvSpPr txBox="1"/>
          <p:nvPr/>
        </p:nvSpPr>
        <p:spPr>
          <a:xfrm>
            <a:off x="609601" y="1537718"/>
            <a:ext cx="10880436" cy="102011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s-ES"/>
            </a:defPPr>
            <a:lvl1pPr algn="just">
              <a:defRPr sz="1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dirty="0"/>
              <a:t>LIMCE declara su compromiso en el establecimiento y desarrollo de políticas que integren la igualdad de trato y oportunidades entre mujeres y hombres, sin discriminar directa o indirectamente por razón de sexo, así como en el impulso y fomento de medidas para conseguir la igualdad real en el seno de nuestra organización, estableciendo la igualdad de oportunidades entre mujeres y hombres como un principio estratégico de la Política Corporativa y de Recursos Humanos.</a:t>
            </a:r>
          </a:p>
        </p:txBody>
      </p:sp>
      <p:sp>
        <p:nvSpPr>
          <p:cNvPr id="9" name="AutoShape 2" descr="No stopping icono grat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050" name="Picture 2" descr="Plan de igualdad en las empresas: modelo y cómo aplicarlo">
            <a:extLst>
              <a:ext uri="{FF2B5EF4-FFF2-40B4-BE49-F238E27FC236}">
                <a16:creationId xmlns:a16="http://schemas.microsoft.com/office/drawing/2014/main" id="{F8108114-9C0E-A977-C00E-758752888C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7272" y="3836894"/>
            <a:ext cx="3475870" cy="2312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307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t="16469" b="1311"/>
          <a:stretch/>
        </p:blipFill>
        <p:spPr>
          <a:xfrm>
            <a:off x="180305" y="193183"/>
            <a:ext cx="11784168" cy="6465194"/>
          </a:xfrm>
          <a:prstGeom prst="rect">
            <a:avLst/>
          </a:prstGeom>
        </p:spPr>
      </p:pic>
      <p:sp>
        <p:nvSpPr>
          <p:cNvPr id="7" name="CuadroTexto 6"/>
          <p:cNvSpPr txBox="1"/>
          <p:nvPr/>
        </p:nvSpPr>
        <p:spPr>
          <a:xfrm>
            <a:off x="764863" y="825068"/>
            <a:ext cx="3517887" cy="5201424"/>
          </a:xfrm>
          <a:prstGeom prst="rect">
            <a:avLst/>
          </a:prstGeom>
          <a:solidFill>
            <a:schemeClr val="bg1">
              <a:alpha val="88000"/>
            </a:schemeClr>
          </a:solidFill>
        </p:spPr>
        <p:txBody>
          <a:bodyPr wrap="square" rtlCol="0">
            <a:spAutoFit/>
          </a:bodyPr>
          <a:lstStyle/>
          <a:p>
            <a:endParaRPr lang="es-ES" dirty="0"/>
          </a:p>
          <a:p>
            <a:endParaRPr lang="es-ES" dirty="0"/>
          </a:p>
          <a:p>
            <a:endParaRPr lang="es-ES" dirty="0"/>
          </a:p>
          <a:p>
            <a:endParaRPr lang="es-ES" dirty="0"/>
          </a:p>
          <a:p>
            <a:endParaRPr lang="es-ES" dirty="0"/>
          </a:p>
          <a:p>
            <a:pPr marL="180000"/>
            <a:r>
              <a:rPr lang="es-ES" sz="1600" dirty="0">
                <a:solidFill>
                  <a:schemeClr val="tx2">
                    <a:lumMod val="75000"/>
                  </a:schemeClr>
                </a:solidFill>
              </a:rPr>
              <a:t>SEDE CENTRAL</a:t>
            </a:r>
          </a:p>
          <a:p>
            <a:pPr marL="180000"/>
            <a:r>
              <a:rPr lang="es-ES" sz="1600" dirty="0">
                <a:solidFill>
                  <a:schemeClr val="tx2">
                    <a:lumMod val="75000"/>
                  </a:schemeClr>
                </a:solidFill>
              </a:rPr>
              <a:t>C/ Platero Rebollo nº 1</a:t>
            </a:r>
          </a:p>
          <a:p>
            <a:pPr marL="180000"/>
            <a:r>
              <a:rPr lang="es-ES" sz="1600" dirty="0">
                <a:solidFill>
                  <a:schemeClr val="tx2">
                    <a:lumMod val="75000"/>
                  </a:schemeClr>
                </a:solidFill>
              </a:rPr>
              <a:t>24007 León</a:t>
            </a:r>
          </a:p>
          <a:p>
            <a:pPr marL="180000"/>
            <a:r>
              <a:rPr lang="es-ES" sz="1600" dirty="0">
                <a:solidFill>
                  <a:schemeClr val="tx2">
                    <a:lumMod val="75000"/>
                  </a:schemeClr>
                </a:solidFill>
              </a:rPr>
              <a:t>Tel: 987 243 992</a:t>
            </a:r>
          </a:p>
          <a:p>
            <a:pPr marL="180000"/>
            <a:r>
              <a:rPr lang="es-ES" sz="1600" dirty="0">
                <a:solidFill>
                  <a:schemeClr val="tx2">
                    <a:lumMod val="75000"/>
                  </a:schemeClr>
                </a:solidFill>
              </a:rPr>
              <a:t>Fax: 987 243 992</a:t>
            </a:r>
          </a:p>
          <a:p>
            <a:pPr marL="180000"/>
            <a:endParaRPr lang="es-ES" sz="1600" dirty="0">
              <a:solidFill>
                <a:schemeClr val="tx2">
                  <a:lumMod val="75000"/>
                </a:schemeClr>
              </a:solidFill>
            </a:endParaRPr>
          </a:p>
          <a:p>
            <a:pPr marL="180000"/>
            <a:r>
              <a:rPr lang="es-ES" sz="1600" dirty="0">
                <a:solidFill>
                  <a:schemeClr val="tx2">
                    <a:lumMod val="75000"/>
                  </a:schemeClr>
                </a:solidFill>
              </a:rPr>
              <a:t>DELEGACIÓN MADRID</a:t>
            </a:r>
          </a:p>
          <a:p>
            <a:pPr marL="180000"/>
            <a:r>
              <a:rPr lang="es-ES" sz="1600" dirty="0">
                <a:solidFill>
                  <a:schemeClr val="tx2">
                    <a:lumMod val="75000"/>
                  </a:schemeClr>
                </a:solidFill>
              </a:rPr>
              <a:t>C/ </a:t>
            </a:r>
            <a:r>
              <a:rPr lang="es-ES" sz="1600" dirty="0" err="1">
                <a:solidFill>
                  <a:schemeClr val="tx2">
                    <a:lumMod val="75000"/>
                  </a:schemeClr>
                </a:solidFill>
              </a:rPr>
              <a:t>Lagasca</a:t>
            </a:r>
            <a:r>
              <a:rPr lang="es-ES" sz="1600" dirty="0">
                <a:solidFill>
                  <a:schemeClr val="tx2">
                    <a:lumMod val="75000"/>
                  </a:schemeClr>
                </a:solidFill>
              </a:rPr>
              <a:t> nº 95</a:t>
            </a:r>
          </a:p>
          <a:p>
            <a:pPr marL="180000"/>
            <a:r>
              <a:rPr lang="es-ES" sz="1600" dirty="0">
                <a:solidFill>
                  <a:schemeClr val="tx2">
                    <a:lumMod val="75000"/>
                  </a:schemeClr>
                </a:solidFill>
              </a:rPr>
              <a:t>24006 Madrid</a:t>
            </a:r>
          </a:p>
          <a:p>
            <a:pPr marL="180000"/>
            <a:r>
              <a:rPr lang="es-ES" sz="1600" dirty="0">
                <a:solidFill>
                  <a:schemeClr val="tx2">
                    <a:lumMod val="75000"/>
                  </a:schemeClr>
                </a:solidFill>
              </a:rPr>
              <a:t>Tel: 914237060</a:t>
            </a:r>
          </a:p>
          <a:p>
            <a:pPr marL="180000"/>
            <a:r>
              <a:rPr lang="es-ES" sz="1600" dirty="0">
                <a:solidFill>
                  <a:schemeClr val="tx2">
                    <a:lumMod val="75000"/>
                  </a:schemeClr>
                </a:solidFill>
              </a:rPr>
              <a:t>M: 605990399</a:t>
            </a:r>
          </a:p>
          <a:p>
            <a:pPr marL="180000"/>
            <a:endParaRPr lang="es-ES" sz="1600" dirty="0">
              <a:solidFill>
                <a:schemeClr val="tx2">
                  <a:lumMod val="75000"/>
                </a:schemeClr>
              </a:solidFill>
            </a:endParaRPr>
          </a:p>
          <a:p>
            <a:pPr marL="180000"/>
            <a:r>
              <a:rPr lang="es-ES" sz="1600" dirty="0">
                <a:solidFill>
                  <a:srgbClr val="0070C0"/>
                </a:solidFill>
                <a:hlinkClick r:id="rId3">
                  <a:extLst>
                    <a:ext uri="{A12FA001-AC4F-418D-AE19-62706E023703}">
                      <ahyp:hlinkClr xmlns:ahyp="http://schemas.microsoft.com/office/drawing/2018/hyperlinkcolor" val="tx"/>
                    </a:ext>
                  </a:extLst>
                </a:hlinkClick>
              </a:rPr>
              <a:t>info@limpiezaslimce.com</a:t>
            </a:r>
            <a:endParaRPr lang="es-ES" sz="1600" dirty="0">
              <a:solidFill>
                <a:srgbClr val="0070C0"/>
              </a:solidFill>
            </a:endParaRPr>
          </a:p>
          <a:p>
            <a:pPr marL="180000"/>
            <a:r>
              <a:rPr lang="es-ES" sz="1600" dirty="0">
                <a:solidFill>
                  <a:srgbClr val="0070C0"/>
                </a:solidFill>
                <a:hlinkClick r:id="rId4">
                  <a:extLst>
                    <a:ext uri="{A12FA001-AC4F-418D-AE19-62706E023703}">
                      <ahyp:hlinkClr xmlns:ahyp="http://schemas.microsoft.com/office/drawing/2018/hyperlinkcolor" val="tx"/>
                    </a:ext>
                  </a:extLst>
                </a:hlinkClick>
              </a:rPr>
              <a:t>www.limpiezaslimce.com</a:t>
            </a:r>
          </a:p>
          <a:p>
            <a:endParaRPr lang="es-ES" dirty="0"/>
          </a:p>
        </p:txBody>
      </p:sp>
      <p:pic>
        <p:nvPicPr>
          <p:cNvPr id="10" name="Imagen 9"/>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1085883" y="1056896"/>
            <a:ext cx="2634469" cy="1007661"/>
          </a:xfrm>
          <a:prstGeom prst="rect">
            <a:avLst/>
          </a:prstGeom>
        </p:spPr>
      </p:pic>
      <p:pic>
        <p:nvPicPr>
          <p:cNvPr id="13" name="Imagen 12" descr="Logotipo&#10;&#10;Descripción generada automáticamente">
            <a:extLst>
              <a:ext uri="{FF2B5EF4-FFF2-40B4-BE49-F238E27FC236}">
                <a16:creationId xmlns:a16="http://schemas.microsoft.com/office/drawing/2014/main" id="{1BFDCED0-771C-BACE-EBC6-197D9E32CCC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76465" y="5008307"/>
            <a:ext cx="1042098" cy="1018185"/>
          </a:xfrm>
          <a:prstGeom prst="rect">
            <a:avLst/>
          </a:prstGeom>
        </p:spPr>
      </p:pic>
      <p:pic>
        <p:nvPicPr>
          <p:cNvPr id="14" name="Imagen 13" descr="Logotipo, nombre de la empresa&#10;&#10;Descripción generada automáticamente">
            <a:extLst>
              <a:ext uri="{FF2B5EF4-FFF2-40B4-BE49-F238E27FC236}">
                <a16:creationId xmlns:a16="http://schemas.microsoft.com/office/drawing/2014/main" id="{73447DA5-613C-DFA6-07D5-81A8CF5FBE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20647" y="5008307"/>
            <a:ext cx="1010860" cy="1018185"/>
          </a:xfrm>
          <a:prstGeom prst="rect">
            <a:avLst/>
          </a:prstGeom>
        </p:spPr>
      </p:pic>
    </p:spTree>
    <p:extLst>
      <p:ext uri="{BB962C8B-B14F-4D97-AF65-F5344CB8AC3E}">
        <p14:creationId xmlns:p14="http://schemas.microsoft.com/office/powerpoint/2010/main" val="233588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616926A-5FE4-3549-1932-5391BC9BA0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399" y="1667692"/>
            <a:ext cx="8001000" cy="4191000"/>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a:xfrm>
            <a:off x="609601" y="1743892"/>
            <a:ext cx="5094514" cy="4038600"/>
          </a:xfrm>
        </p:spPr>
        <p:txBody>
          <a:bodyPr>
            <a:normAutofit fontScale="70000" lnSpcReduction="20000"/>
          </a:bodyPr>
          <a:lstStyle/>
          <a:p>
            <a:pPr marL="45720" indent="0" algn="just">
              <a:buNone/>
            </a:pPr>
            <a:r>
              <a:rPr lang="es-ES" dirty="0">
                <a:solidFill>
                  <a:schemeClr val="tx1">
                    <a:lumMod val="65000"/>
                    <a:lumOff val="35000"/>
                  </a:schemeClr>
                </a:solidFill>
              </a:rPr>
              <a:t>Estimado compañero/a:</a:t>
            </a:r>
          </a:p>
          <a:p>
            <a:pPr marL="45720" indent="0" algn="just">
              <a:buNone/>
            </a:pPr>
            <a:r>
              <a:rPr lang="es-ES" dirty="0">
                <a:solidFill>
                  <a:schemeClr val="tx1">
                    <a:lumMod val="65000"/>
                    <a:lumOff val="35000"/>
                  </a:schemeClr>
                </a:solidFill>
              </a:rPr>
              <a:t>Te damos la bienvenida a </a:t>
            </a:r>
            <a:r>
              <a:rPr lang="es-ES" dirty="0" err="1">
                <a:solidFill>
                  <a:schemeClr val="tx1">
                    <a:lumMod val="65000"/>
                    <a:lumOff val="35000"/>
                  </a:schemeClr>
                </a:solidFill>
              </a:rPr>
              <a:t>Limce</a:t>
            </a:r>
            <a:r>
              <a:rPr lang="es-ES" dirty="0">
                <a:solidFill>
                  <a:schemeClr val="tx1">
                    <a:lumMod val="65000"/>
                    <a:lumOff val="35000"/>
                  </a:schemeClr>
                </a:solidFill>
              </a:rPr>
              <a:t>, a partir de la fecha serás una parte fundamental para nosotros. Por ello te entregamos esta guía donde encontrarás toda la información necesaria para tu correcta relación con nosotros.</a:t>
            </a:r>
          </a:p>
          <a:p>
            <a:pPr marL="45720" indent="0" algn="just">
              <a:buNone/>
            </a:pPr>
            <a:r>
              <a:rPr lang="es-ES" dirty="0">
                <a:solidFill>
                  <a:schemeClr val="tx1">
                    <a:lumMod val="65000"/>
                    <a:lumOff val="35000"/>
                  </a:schemeClr>
                </a:solidFill>
              </a:rPr>
              <a:t> </a:t>
            </a:r>
          </a:p>
          <a:p>
            <a:pPr marL="45720" indent="0" algn="just">
              <a:buNone/>
            </a:pPr>
            <a:r>
              <a:rPr lang="es-ES" dirty="0">
                <a:solidFill>
                  <a:schemeClr val="tx1">
                    <a:lumMod val="65000"/>
                    <a:lumOff val="35000"/>
                  </a:schemeClr>
                </a:solidFill>
              </a:rPr>
              <a:t>Es muy importante que leas con atención el documento y que lo conserves para poder consultarlo siempre que tengas alguna duda. Te recordamos que tienes a tu entera disposición un equipo de profesionales en todas nuestras oficinas para poder resolver aquellas cuestiones que puedan surgirte. Recuerda que la satisfacción de nuestros clientes y colaboradores es el objetivo primordial de </a:t>
            </a:r>
            <a:r>
              <a:rPr lang="es-ES" dirty="0" err="1">
                <a:solidFill>
                  <a:schemeClr val="tx1">
                    <a:lumMod val="65000"/>
                    <a:lumOff val="35000"/>
                  </a:schemeClr>
                </a:solidFill>
              </a:rPr>
              <a:t>Limce</a:t>
            </a:r>
            <a:r>
              <a:rPr lang="es-ES" dirty="0">
                <a:solidFill>
                  <a:schemeClr val="tx1">
                    <a:lumMod val="65000"/>
                    <a:lumOff val="35000"/>
                  </a:schemeClr>
                </a:solidFill>
              </a:rPr>
              <a:t>.</a:t>
            </a:r>
          </a:p>
          <a:p>
            <a:pPr marL="45720" indent="0" algn="just">
              <a:buNone/>
            </a:pPr>
            <a:r>
              <a:rPr lang="es-ES" dirty="0">
                <a:solidFill>
                  <a:schemeClr val="tx1">
                    <a:lumMod val="65000"/>
                    <a:lumOff val="35000"/>
                  </a:schemeClr>
                </a:solidFill>
              </a:rPr>
              <a:t> </a:t>
            </a:r>
          </a:p>
          <a:p>
            <a:pPr marL="45720" indent="0" algn="just">
              <a:buNone/>
            </a:pPr>
            <a:r>
              <a:rPr lang="es-ES" dirty="0">
                <a:solidFill>
                  <a:schemeClr val="tx1">
                    <a:lumMod val="65000"/>
                    <a:lumOff val="35000"/>
                  </a:schemeClr>
                </a:solidFill>
              </a:rPr>
              <a:t>David González,</a:t>
            </a:r>
          </a:p>
          <a:p>
            <a:pPr marL="45720" indent="0" algn="just">
              <a:buNone/>
            </a:pPr>
            <a:r>
              <a:rPr lang="es-ES" dirty="0">
                <a:solidFill>
                  <a:schemeClr val="tx1">
                    <a:lumMod val="65000"/>
                    <a:lumOff val="35000"/>
                  </a:schemeClr>
                </a:solidFill>
              </a:rPr>
              <a:t>Gerente </a:t>
            </a:r>
            <a:r>
              <a:rPr lang="es-ES" dirty="0" err="1">
                <a:solidFill>
                  <a:schemeClr val="tx1">
                    <a:lumMod val="65000"/>
                    <a:lumOff val="35000"/>
                  </a:schemeClr>
                </a:solidFill>
              </a:rPr>
              <a:t>Limce</a:t>
            </a:r>
            <a:r>
              <a:rPr lang="es-ES" dirty="0">
                <a:solidFill>
                  <a:schemeClr val="tx1">
                    <a:lumMod val="65000"/>
                    <a:lumOff val="35000"/>
                  </a:schemeClr>
                </a:solidFill>
              </a:rPr>
              <a:t> Facility Services</a:t>
            </a:r>
          </a:p>
        </p:txBody>
      </p:sp>
      <p:sp>
        <p:nvSpPr>
          <p:cNvPr id="4" name="Marcador de contenido 16"/>
          <p:cNvSpPr txBox="1">
            <a:spLocks/>
          </p:cNvSpPr>
          <p:nvPr/>
        </p:nvSpPr>
        <p:spPr>
          <a:xfrm>
            <a:off x="609601" y="581891"/>
            <a:ext cx="4322618" cy="489527"/>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buFont typeface="Corbel" pitchFamily="34" charset="0"/>
              <a:buNone/>
            </a:pPr>
            <a:r>
              <a:rPr lang="es-ES" dirty="0">
                <a:solidFill>
                  <a:srgbClr val="0070C0"/>
                </a:solidFill>
              </a:rPr>
              <a:t>INICIO</a:t>
            </a:r>
          </a:p>
          <a:p>
            <a:pPr marL="45720" indent="0">
              <a:buFont typeface="Corbel" pitchFamily="34" charset="0"/>
              <a:buNone/>
            </a:pPr>
            <a:endParaRPr lang="es-ES" dirty="0"/>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0074" y="418012"/>
            <a:ext cx="2349962" cy="863527"/>
          </a:xfrm>
          <a:prstGeom prst="rect">
            <a:avLst/>
          </a:prstGeom>
        </p:spPr>
      </p:pic>
      <p:cxnSp>
        <p:nvCxnSpPr>
          <p:cNvPr id="6" name="Conector recto 5"/>
          <p:cNvCxnSpPr/>
          <p:nvPr/>
        </p:nvCxnSpPr>
        <p:spPr>
          <a:xfrm>
            <a:off x="609600" y="1327719"/>
            <a:ext cx="10880436" cy="0"/>
          </a:xfrm>
          <a:prstGeom prst="line">
            <a:avLst/>
          </a:prstGeom>
          <a:ln w="28575">
            <a:solidFill>
              <a:srgbClr val="0070C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471855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os hombres de negocios dÃ¡ndose la mano"/>
          <p:cNvPicPr>
            <a:picLocks noChangeAspect="1" noChangeArrowheads="1"/>
          </p:cNvPicPr>
          <p:nvPr/>
        </p:nvPicPr>
        <p:blipFill rotWithShape="1">
          <a:blip r:embed="rId2">
            <a:extLst>
              <a:ext uri="{28A0092B-C50C-407E-A947-70E740481C1C}">
                <a14:useLocalDpi xmlns:a14="http://schemas.microsoft.com/office/drawing/2010/main" val="0"/>
              </a:ext>
            </a:extLst>
          </a:blip>
          <a:srcRect r="3363" b="18547"/>
          <a:stretch/>
        </p:blipFill>
        <p:spPr bwMode="auto">
          <a:xfrm>
            <a:off x="6407878" y="1584021"/>
            <a:ext cx="4925839" cy="4151871"/>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sz="half" idx="1"/>
          </p:nvPr>
        </p:nvSpPr>
        <p:spPr>
          <a:xfrm>
            <a:off x="609600" y="1828800"/>
            <a:ext cx="5288280" cy="4251959"/>
          </a:xfrm>
        </p:spPr>
        <p:txBody>
          <a:bodyPr>
            <a:normAutofit fontScale="92500" lnSpcReduction="10000"/>
          </a:bodyPr>
          <a:lstStyle/>
          <a:p>
            <a:pPr marL="45720" indent="0" algn="just">
              <a:buNone/>
            </a:pPr>
            <a:r>
              <a:rPr lang="es-ES" b="1" dirty="0">
                <a:solidFill>
                  <a:schemeClr val="tx1">
                    <a:lumMod val="65000"/>
                    <a:lumOff val="35000"/>
                  </a:schemeClr>
                </a:solidFill>
              </a:rPr>
              <a:t>¿QUÉ TEXTOS LEGALES REGULAN NUESTRA RELACIÓN LABORAL?</a:t>
            </a:r>
          </a:p>
          <a:p>
            <a:pPr marL="45720" indent="0" algn="just">
              <a:buNone/>
            </a:pPr>
            <a:r>
              <a:rPr lang="es-ES" b="1" dirty="0">
                <a:solidFill>
                  <a:schemeClr val="tx1">
                    <a:lumMod val="65000"/>
                    <a:lumOff val="35000"/>
                  </a:schemeClr>
                </a:solidFill>
              </a:rPr>
              <a:t>Tú relación laboral con </a:t>
            </a:r>
            <a:r>
              <a:rPr lang="es-ES" b="1" dirty="0" err="1">
                <a:solidFill>
                  <a:schemeClr val="tx1">
                    <a:lumMod val="65000"/>
                    <a:lumOff val="35000"/>
                  </a:schemeClr>
                </a:solidFill>
              </a:rPr>
              <a:t>Limce</a:t>
            </a:r>
            <a:r>
              <a:rPr lang="es-ES" b="1" dirty="0">
                <a:solidFill>
                  <a:schemeClr val="tx1">
                    <a:lumMod val="65000"/>
                    <a:lumOff val="35000"/>
                  </a:schemeClr>
                </a:solidFill>
              </a:rPr>
              <a:t> está regulada por dos textos principales.</a:t>
            </a:r>
          </a:p>
          <a:p>
            <a:pPr algn="just"/>
            <a:r>
              <a:rPr lang="es-ES" b="1" dirty="0">
                <a:solidFill>
                  <a:schemeClr val="tx1">
                    <a:lumMod val="65000"/>
                    <a:lumOff val="35000"/>
                  </a:schemeClr>
                </a:solidFill>
              </a:rPr>
              <a:t>ESTATUTO DE LOS TRABAJADORES</a:t>
            </a:r>
          </a:p>
          <a:p>
            <a:pPr algn="just"/>
            <a:r>
              <a:rPr lang="es-ES" b="1" dirty="0">
                <a:solidFill>
                  <a:schemeClr val="tx1">
                    <a:lumMod val="65000"/>
                    <a:lumOff val="35000"/>
                  </a:schemeClr>
                </a:solidFill>
              </a:rPr>
              <a:t>CONVENIO COLECTIVO DE APLICACIÓN</a:t>
            </a:r>
          </a:p>
          <a:p>
            <a:pPr marL="45720" indent="0" algn="just">
              <a:buNone/>
            </a:pPr>
            <a:r>
              <a:rPr lang="es-ES" dirty="0">
                <a:solidFill>
                  <a:schemeClr val="tx1">
                    <a:lumMod val="65000"/>
                    <a:lumOff val="35000"/>
                  </a:schemeClr>
                </a:solidFill>
              </a:rPr>
              <a:t>Puedes consultar ambos textos en las oficinas de la empresa. También puedes consultarlos en las sedes de las centrales sindicales. Recuerda que puedes dirigirte a los representantes legales de los trabajadores de tu provincia o centro operativo de trabajo siempre que necesites asesoramiento o aclarar alguna duda.</a:t>
            </a:r>
          </a:p>
        </p:txBody>
      </p:sp>
      <p:sp>
        <p:nvSpPr>
          <p:cNvPr id="5" name="Marcador de contenido 16"/>
          <p:cNvSpPr txBox="1">
            <a:spLocks/>
          </p:cNvSpPr>
          <p:nvPr/>
        </p:nvSpPr>
        <p:spPr>
          <a:xfrm>
            <a:off x="609601" y="581891"/>
            <a:ext cx="4322618" cy="489527"/>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buFont typeface="Corbel" pitchFamily="34" charset="0"/>
              <a:buNone/>
            </a:pPr>
            <a:r>
              <a:rPr lang="es-ES" dirty="0">
                <a:solidFill>
                  <a:srgbClr val="0070C0"/>
                </a:solidFill>
              </a:rPr>
              <a:t>ÁMBITO LEGAL</a:t>
            </a:r>
          </a:p>
          <a:p>
            <a:pPr marL="45720" indent="0">
              <a:buFont typeface="Corbel" pitchFamily="34" charset="0"/>
              <a:buNone/>
            </a:pPr>
            <a:endParaRPr lang="es-ES" dirty="0"/>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0074" y="418012"/>
            <a:ext cx="2349962" cy="863527"/>
          </a:xfrm>
          <a:prstGeom prst="rect">
            <a:avLst/>
          </a:prstGeom>
        </p:spPr>
      </p:pic>
      <p:cxnSp>
        <p:nvCxnSpPr>
          <p:cNvPr id="7" name="Conector recto 6"/>
          <p:cNvCxnSpPr/>
          <p:nvPr/>
        </p:nvCxnSpPr>
        <p:spPr>
          <a:xfrm>
            <a:off x="609600" y="1327719"/>
            <a:ext cx="10880436" cy="0"/>
          </a:xfrm>
          <a:prstGeom prst="line">
            <a:avLst/>
          </a:prstGeom>
          <a:ln w="28575">
            <a:solidFill>
              <a:srgbClr val="0070C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000086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6203074" y="1490123"/>
            <a:ext cx="5288280" cy="4975990"/>
          </a:xfrm>
        </p:spPr>
        <p:txBody>
          <a:bodyPr>
            <a:noAutofit/>
          </a:bodyPr>
          <a:lstStyle/>
          <a:p>
            <a:pPr marL="45720" indent="0" algn="just">
              <a:buNone/>
            </a:pPr>
            <a:r>
              <a:rPr lang="es-ES" sz="1100" b="1" dirty="0">
                <a:solidFill>
                  <a:schemeClr val="tx1">
                    <a:lumMod val="65000"/>
                    <a:lumOff val="35000"/>
                  </a:schemeClr>
                </a:solidFill>
              </a:rPr>
              <a:t>¿QUÉ DOCUMENTOS DEBES FIRMAR?</a:t>
            </a:r>
          </a:p>
          <a:p>
            <a:pPr marL="45720" indent="0" algn="just">
              <a:buNone/>
            </a:pPr>
            <a:r>
              <a:rPr lang="es-ES" sz="1100" dirty="0">
                <a:solidFill>
                  <a:schemeClr val="tx1">
                    <a:lumMod val="65000"/>
                    <a:lumOff val="35000"/>
                  </a:schemeClr>
                </a:solidFill>
              </a:rPr>
              <a:t>Antes de empezar a trabajar debes firmar los siguientes documentos:</a:t>
            </a:r>
          </a:p>
          <a:p>
            <a:pPr marL="45720" indent="0" algn="just">
              <a:buNone/>
            </a:pPr>
            <a:r>
              <a:rPr lang="es-ES" sz="1100" dirty="0">
                <a:solidFill>
                  <a:schemeClr val="tx1">
                    <a:lumMod val="65000"/>
                    <a:lumOff val="35000"/>
                  </a:schemeClr>
                </a:solidFill>
              </a:rPr>
              <a:t>• 2 copias del </a:t>
            </a:r>
            <a:r>
              <a:rPr lang="es-ES" sz="1100" b="1" dirty="0">
                <a:solidFill>
                  <a:schemeClr val="tx1">
                    <a:lumMod val="65000"/>
                    <a:lumOff val="35000"/>
                  </a:schemeClr>
                </a:solidFill>
              </a:rPr>
              <a:t>Contrato de Trabajo </a:t>
            </a:r>
            <a:r>
              <a:rPr lang="es-ES" sz="1100" dirty="0">
                <a:solidFill>
                  <a:schemeClr val="tx1">
                    <a:lumMod val="65000"/>
                    <a:lumOff val="35000"/>
                  </a:schemeClr>
                </a:solidFill>
              </a:rPr>
              <a:t>o Pacto de Estabilidad en el Empleo de Convenio Colectivo, si tu relación laboral ha sido subrogada por </a:t>
            </a:r>
            <a:r>
              <a:rPr lang="es-ES" sz="1100" dirty="0" err="1">
                <a:solidFill>
                  <a:schemeClr val="tx1">
                    <a:lumMod val="65000"/>
                    <a:lumOff val="35000"/>
                  </a:schemeClr>
                </a:solidFill>
              </a:rPr>
              <a:t>Limce</a:t>
            </a:r>
            <a:r>
              <a:rPr lang="es-ES" sz="1100" dirty="0">
                <a:solidFill>
                  <a:schemeClr val="tx1">
                    <a:lumMod val="65000"/>
                    <a:lumOff val="35000"/>
                  </a:schemeClr>
                </a:solidFill>
              </a:rPr>
              <a:t>. Una copia es para ti.</a:t>
            </a:r>
          </a:p>
          <a:p>
            <a:pPr marL="45720" indent="0" algn="just">
              <a:buNone/>
            </a:pPr>
            <a:r>
              <a:rPr lang="es-ES" sz="1100" dirty="0">
                <a:solidFill>
                  <a:schemeClr val="tx1">
                    <a:lumMod val="65000"/>
                    <a:lumOff val="35000"/>
                  </a:schemeClr>
                </a:solidFill>
              </a:rPr>
              <a:t>• Declaración de circunstancias personales para determinar la retención.</a:t>
            </a:r>
          </a:p>
          <a:p>
            <a:pPr marL="45720" indent="0" algn="just">
              <a:buNone/>
            </a:pPr>
            <a:r>
              <a:rPr lang="es-ES" sz="1100" dirty="0">
                <a:solidFill>
                  <a:schemeClr val="tx1">
                    <a:lumMod val="65000"/>
                    <a:lumOff val="35000"/>
                  </a:schemeClr>
                </a:solidFill>
              </a:rPr>
              <a:t>• Acuse de recibo de toda la </a:t>
            </a:r>
            <a:r>
              <a:rPr lang="es-ES" sz="1100" b="1" dirty="0">
                <a:solidFill>
                  <a:schemeClr val="tx1">
                    <a:lumMod val="65000"/>
                    <a:lumOff val="35000"/>
                  </a:schemeClr>
                </a:solidFill>
              </a:rPr>
              <a:t>documentación y uniformidad</a:t>
            </a:r>
            <a:r>
              <a:rPr lang="es-ES" sz="1100" dirty="0">
                <a:solidFill>
                  <a:schemeClr val="tx1">
                    <a:lumMod val="65000"/>
                    <a:lumOff val="35000"/>
                  </a:schemeClr>
                </a:solidFill>
              </a:rPr>
              <a:t> que se entrega.</a:t>
            </a:r>
          </a:p>
          <a:p>
            <a:pPr marL="45720" indent="0" algn="just">
              <a:buNone/>
            </a:pPr>
            <a:r>
              <a:rPr lang="es-ES" sz="1100" dirty="0">
                <a:solidFill>
                  <a:schemeClr val="tx1">
                    <a:lumMod val="65000"/>
                    <a:lumOff val="35000"/>
                  </a:schemeClr>
                </a:solidFill>
              </a:rPr>
              <a:t>• Si todavía no estás afiliado a la Seguridad Social, deberás firmar también la Solicitud de Inscripción a la Seguridad Social y el parte de Alta.</a:t>
            </a:r>
          </a:p>
          <a:p>
            <a:pPr marL="45720" indent="0" algn="just">
              <a:buNone/>
            </a:pPr>
            <a:r>
              <a:rPr lang="es-ES" sz="1100" dirty="0">
                <a:solidFill>
                  <a:schemeClr val="tx1">
                    <a:lumMod val="65000"/>
                    <a:lumOff val="35000"/>
                  </a:schemeClr>
                </a:solidFill>
              </a:rPr>
              <a:t>• Documentación acreditativa de que has recibido </a:t>
            </a:r>
            <a:r>
              <a:rPr lang="es-ES" sz="1100" b="1" dirty="0">
                <a:solidFill>
                  <a:schemeClr val="tx1">
                    <a:lumMod val="65000"/>
                    <a:lumOff val="35000"/>
                  </a:schemeClr>
                </a:solidFill>
              </a:rPr>
              <a:t>información y formación</a:t>
            </a:r>
            <a:r>
              <a:rPr lang="es-ES" sz="1100" dirty="0">
                <a:solidFill>
                  <a:schemeClr val="tx1">
                    <a:lumMod val="65000"/>
                    <a:lumOff val="35000"/>
                  </a:schemeClr>
                </a:solidFill>
              </a:rPr>
              <a:t> suficiente y necesaria de </a:t>
            </a:r>
            <a:r>
              <a:rPr lang="es-ES" sz="1100" b="1" dirty="0">
                <a:solidFill>
                  <a:schemeClr val="tx1">
                    <a:lumMod val="65000"/>
                    <a:lumOff val="35000"/>
                  </a:schemeClr>
                </a:solidFill>
              </a:rPr>
              <a:t>prevención de riesgos laborales</a:t>
            </a:r>
            <a:r>
              <a:rPr lang="es-ES" sz="1100" dirty="0">
                <a:solidFill>
                  <a:schemeClr val="tx1">
                    <a:lumMod val="65000"/>
                    <a:lumOff val="35000"/>
                  </a:schemeClr>
                </a:solidFill>
              </a:rPr>
              <a:t>, una vez hayas sido formado e informado, así como de las políticas de la organización que debes seguir según el puesto de trabajo que ocupes.</a:t>
            </a:r>
          </a:p>
          <a:p>
            <a:pPr marL="45720" indent="0" algn="just">
              <a:buNone/>
            </a:pPr>
            <a:r>
              <a:rPr lang="es-ES" sz="1100" dirty="0">
                <a:solidFill>
                  <a:schemeClr val="tx1">
                    <a:lumMod val="65000"/>
                    <a:lumOff val="35000"/>
                  </a:schemeClr>
                </a:solidFill>
              </a:rPr>
              <a:t>• Certificado de antecedentes penales para aquellos casos en los que la legislación lo exija.</a:t>
            </a:r>
          </a:p>
          <a:p>
            <a:pPr marL="45720" indent="0" algn="just">
              <a:buNone/>
            </a:pPr>
            <a:r>
              <a:rPr lang="es-ES" sz="1100" dirty="0">
                <a:solidFill>
                  <a:schemeClr val="tx1">
                    <a:lumMod val="65000"/>
                    <a:lumOff val="35000"/>
                  </a:schemeClr>
                </a:solidFill>
              </a:rPr>
              <a:t>• Documento de ofrecimiento de </a:t>
            </a:r>
            <a:r>
              <a:rPr lang="es-ES" sz="1100" b="1" dirty="0">
                <a:solidFill>
                  <a:schemeClr val="tx1">
                    <a:lumMod val="65000"/>
                    <a:lumOff val="35000"/>
                  </a:schemeClr>
                </a:solidFill>
              </a:rPr>
              <a:t>vigilancia de la salud</a:t>
            </a:r>
            <a:r>
              <a:rPr lang="es-ES" sz="1100" dirty="0">
                <a:solidFill>
                  <a:schemeClr val="tx1">
                    <a:lumMod val="65000"/>
                    <a:lumOff val="35000"/>
                  </a:schemeClr>
                </a:solidFill>
              </a:rPr>
              <a:t>.</a:t>
            </a:r>
          </a:p>
          <a:p>
            <a:pPr marL="45720" indent="0" algn="just">
              <a:buNone/>
            </a:pPr>
            <a:r>
              <a:rPr lang="es-ES" sz="1100" dirty="0">
                <a:solidFill>
                  <a:schemeClr val="tx1">
                    <a:lumMod val="65000"/>
                    <a:lumOff val="35000"/>
                  </a:schemeClr>
                </a:solidFill>
              </a:rPr>
              <a:t>• </a:t>
            </a:r>
            <a:r>
              <a:rPr lang="es-ES" sz="1100" b="1" dirty="0">
                <a:solidFill>
                  <a:schemeClr val="tx1">
                    <a:lumMod val="65000"/>
                    <a:lumOff val="35000"/>
                  </a:schemeClr>
                </a:solidFill>
              </a:rPr>
              <a:t>Clausula de Cesión de Datos y Confidencialidad</a:t>
            </a:r>
            <a:r>
              <a:rPr lang="es-ES" sz="1100" dirty="0">
                <a:solidFill>
                  <a:schemeClr val="tx1">
                    <a:lumMod val="65000"/>
                    <a:lumOff val="35000"/>
                  </a:schemeClr>
                </a:solidFill>
              </a:rPr>
              <a:t>, Ley Orgánica 15/1999, de 13 de diciembre, de Protección de datos de carácter personal</a:t>
            </a:r>
          </a:p>
          <a:p>
            <a:pPr marL="45720" indent="0" algn="just">
              <a:buNone/>
            </a:pPr>
            <a:r>
              <a:rPr lang="es-ES" sz="1100" dirty="0">
                <a:solidFill>
                  <a:schemeClr val="tx1">
                    <a:lumMod val="65000"/>
                    <a:lumOff val="35000"/>
                  </a:schemeClr>
                </a:solidFill>
              </a:rPr>
              <a:t>Previo cotejo con el original, se efectuará una fotocopia de tu DNI, NIF, NIE (en caso de los empleados extranjeros), documento de afiliación al régimen general de la Seguridad Social que incluye tu número personal y datos bancarios para el pago de tu nómina mediante transferencia.</a:t>
            </a:r>
          </a:p>
        </p:txBody>
      </p:sp>
      <p:sp>
        <p:nvSpPr>
          <p:cNvPr id="5" name="Marcador de contenido 16"/>
          <p:cNvSpPr txBox="1">
            <a:spLocks/>
          </p:cNvSpPr>
          <p:nvPr/>
        </p:nvSpPr>
        <p:spPr>
          <a:xfrm>
            <a:off x="609601" y="581891"/>
            <a:ext cx="4322618" cy="489527"/>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buFont typeface="Corbel" pitchFamily="34" charset="0"/>
              <a:buNone/>
            </a:pPr>
            <a:r>
              <a:rPr lang="es-ES" dirty="0">
                <a:solidFill>
                  <a:srgbClr val="0070C0"/>
                </a:solidFill>
              </a:rPr>
              <a:t>ÁMBITO LEGAL</a:t>
            </a:r>
          </a:p>
          <a:p>
            <a:pPr marL="45720" indent="0">
              <a:buFont typeface="Corbel" pitchFamily="34" charset="0"/>
              <a:buNone/>
            </a:pPr>
            <a:endParaRPr lang="es-ES"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0074" y="418012"/>
            <a:ext cx="2349962" cy="863527"/>
          </a:xfrm>
          <a:prstGeom prst="rect">
            <a:avLst/>
          </a:prstGeom>
        </p:spPr>
      </p:pic>
      <p:cxnSp>
        <p:nvCxnSpPr>
          <p:cNvPr id="7" name="Conector recto 6"/>
          <p:cNvCxnSpPr/>
          <p:nvPr/>
        </p:nvCxnSpPr>
        <p:spPr>
          <a:xfrm>
            <a:off x="609600" y="1327719"/>
            <a:ext cx="10880436" cy="0"/>
          </a:xfrm>
          <a:prstGeom prst="line">
            <a:avLst/>
          </a:prstGeom>
          <a:ln w="28575">
            <a:solidFill>
              <a:srgbClr val="0070C0"/>
            </a:solidFill>
          </a:ln>
        </p:spPr>
        <p:style>
          <a:lnRef idx="2">
            <a:schemeClr val="accent4"/>
          </a:lnRef>
          <a:fillRef idx="0">
            <a:schemeClr val="accent4"/>
          </a:fillRef>
          <a:effectRef idx="1">
            <a:schemeClr val="accent4"/>
          </a:effectRef>
          <a:fontRef idx="minor">
            <a:schemeClr val="tx1"/>
          </a:fontRef>
        </p:style>
      </p:cxnSp>
      <p:pic>
        <p:nvPicPr>
          <p:cNvPr id="3076" name="Picture 4" descr="Vendedor de diseÃ±o plano con documento de contrato"/>
          <p:cNvPicPr>
            <a:picLocks noChangeAspect="1" noChangeArrowheads="1"/>
          </p:cNvPicPr>
          <p:nvPr/>
        </p:nvPicPr>
        <p:blipFill rotWithShape="1">
          <a:blip r:embed="rId3">
            <a:extLst>
              <a:ext uri="{28A0092B-C50C-407E-A947-70E740481C1C}">
                <a14:useLocalDpi xmlns:a14="http://schemas.microsoft.com/office/drawing/2010/main" val="0"/>
              </a:ext>
            </a:extLst>
          </a:blip>
          <a:srcRect b="6761"/>
          <a:stretch/>
        </p:blipFill>
        <p:spPr bwMode="auto">
          <a:xfrm>
            <a:off x="1046206" y="2001328"/>
            <a:ext cx="4226011" cy="3940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449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edición del clima laboral: 7 indicadores de un ambiente positivo">
            <a:extLst>
              <a:ext uri="{FF2B5EF4-FFF2-40B4-BE49-F238E27FC236}">
                <a16:creationId xmlns:a16="http://schemas.microsoft.com/office/drawing/2014/main" id="{BE6D3710-BB25-49A2-C20A-6C2BED26158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9230" y="3358500"/>
            <a:ext cx="4510267" cy="3006844"/>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n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0074" y="418012"/>
            <a:ext cx="2349962" cy="863527"/>
          </a:xfrm>
          <a:prstGeom prst="rect">
            <a:avLst/>
          </a:prstGeom>
        </p:spPr>
      </p:pic>
      <p:sp>
        <p:nvSpPr>
          <p:cNvPr id="17" name="Marcador de contenido 16"/>
          <p:cNvSpPr>
            <a:spLocks noGrp="1"/>
          </p:cNvSpPr>
          <p:nvPr>
            <p:ph idx="1"/>
          </p:nvPr>
        </p:nvSpPr>
        <p:spPr>
          <a:xfrm>
            <a:off x="609600" y="581891"/>
            <a:ext cx="5684982" cy="489527"/>
          </a:xfrm>
        </p:spPr>
        <p:txBody>
          <a:bodyPr>
            <a:noAutofit/>
          </a:bodyPr>
          <a:lstStyle/>
          <a:p>
            <a:pPr marL="45720" indent="0">
              <a:buNone/>
            </a:pPr>
            <a:r>
              <a:rPr lang="es-ES" dirty="0">
                <a:solidFill>
                  <a:srgbClr val="0070C0"/>
                </a:solidFill>
              </a:rPr>
              <a:t>¿CÓMO, CUANDO Y CUANTO COBRARÁS?</a:t>
            </a:r>
          </a:p>
          <a:p>
            <a:pPr marL="45720" indent="0">
              <a:buNone/>
            </a:pPr>
            <a:endParaRPr lang="es-ES" dirty="0"/>
          </a:p>
        </p:txBody>
      </p:sp>
      <p:cxnSp>
        <p:nvCxnSpPr>
          <p:cNvPr id="24" name="Conector recto 23"/>
          <p:cNvCxnSpPr/>
          <p:nvPr/>
        </p:nvCxnSpPr>
        <p:spPr>
          <a:xfrm>
            <a:off x="609600" y="1327719"/>
            <a:ext cx="10880436" cy="0"/>
          </a:xfrm>
          <a:prstGeom prst="line">
            <a:avLst/>
          </a:prstGeom>
          <a:ln w="28575">
            <a:solidFill>
              <a:srgbClr val="0070C0"/>
            </a:solidFill>
          </a:ln>
        </p:spPr>
        <p:style>
          <a:lnRef idx="2">
            <a:schemeClr val="accent4"/>
          </a:lnRef>
          <a:fillRef idx="0">
            <a:schemeClr val="accent4"/>
          </a:fillRef>
          <a:effectRef idx="1">
            <a:schemeClr val="accent4"/>
          </a:effectRef>
          <a:fontRef idx="minor">
            <a:schemeClr val="tx1"/>
          </a:fontRef>
        </p:style>
      </p:cxnSp>
      <p:sp>
        <p:nvSpPr>
          <p:cNvPr id="25" name="CuadroTexto 24"/>
          <p:cNvSpPr txBox="1"/>
          <p:nvPr/>
        </p:nvSpPr>
        <p:spPr>
          <a:xfrm>
            <a:off x="609600" y="1584021"/>
            <a:ext cx="4978400" cy="4524315"/>
          </a:xfrm>
          <a:prstGeom prst="rect">
            <a:avLst/>
          </a:prstGeom>
          <a:noFill/>
        </p:spPr>
        <p:txBody>
          <a:bodyPr wrap="square" rtlCol="0">
            <a:spAutoFit/>
          </a:bodyPr>
          <a:lstStyle/>
          <a:p>
            <a:pPr algn="just"/>
            <a:r>
              <a:rPr lang="es-ES" dirty="0" err="1">
                <a:solidFill>
                  <a:schemeClr val="tx1">
                    <a:lumMod val="65000"/>
                    <a:lumOff val="35000"/>
                  </a:schemeClr>
                </a:solidFill>
              </a:rPr>
              <a:t>Limce</a:t>
            </a:r>
            <a:r>
              <a:rPr lang="es-ES" dirty="0">
                <a:solidFill>
                  <a:schemeClr val="tx1">
                    <a:lumMod val="65000"/>
                    <a:lumOff val="35000"/>
                  </a:schemeClr>
                </a:solidFill>
              </a:rPr>
              <a:t> paga a todos su empleados el primer día hábil de cada mes, siempre y cuando nos haya facilitado los datos necesarios. Se hace mediante transferencia bancaría incluso si se trata de finalización de contrato. De forma simultánea recibirás tu recibo de salario por correo electrónico en la cuenta que hayas proporcionado a la empresa.</a:t>
            </a:r>
          </a:p>
          <a:p>
            <a:pPr algn="just"/>
            <a:endParaRPr lang="es-ES" dirty="0">
              <a:solidFill>
                <a:schemeClr val="tx1">
                  <a:lumMod val="65000"/>
                  <a:lumOff val="35000"/>
                </a:schemeClr>
              </a:solidFill>
            </a:endParaRPr>
          </a:p>
          <a:p>
            <a:pPr algn="just"/>
            <a:r>
              <a:rPr lang="es-ES" dirty="0">
                <a:solidFill>
                  <a:schemeClr val="tx1">
                    <a:lumMod val="65000"/>
                    <a:lumOff val="35000"/>
                  </a:schemeClr>
                </a:solidFill>
              </a:rPr>
              <a:t>Si detectas algún error en tu nómina, debes comunicárselo inmediatamente a tu Gestor Laboral de </a:t>
            </a:r>
            <a:r>
              <a:rPr lang="es-ES" dirty="0" err="1">
                <a:solidFill>
                  <a:schemeClr val="tx1">
                    <a:lumMod val="65000"/>
                    <a:lumOff val="35000"/>
                  </a:schemeClr>
                </a:solidFill>
              </a:rPr>
              <a:t>Limce</a:t>
            </a:r>
            <a:r>
              <a:rPr lang="es-ES" dirty="0">
                <a:solidFill>
                  <a:schemeClr val="tx1">
                    <a:lumMod val="65000"/>
                    <a:lumOff val="35000"/>
                  </a:schemeClr>
                </a:solidFill>
              </a:rPr>
              <a:t>. Una vez realizadas las comprobaciones oportunas, se te comunicará la respuesta adecuada y se procederá a subsanar el error, ingresando, si es el caso, la diferencia en tu cuenta bancaria.</a:t>
            </a:r>
          </a:p>
        </p:txBody>
      </p:sp>
      <p:sp>
        <p:nvSpPr>
          <p:cNvPr id="27" name="CuadroTexto 26"/>
          <p:cNvSpPr txBox="1"/>
          <p:nvPr/>
        </p:nvSpPr>
        <p:spPr>
          <a:xfrm>
            <a:off x="6294582" y="1584020"/>
            <a:ext cx="4978400" cy="2308324"/>
          </a:xfrm>
          <a:prstGeom prst="rect">
            <a:avLst/>
          </a:prstGeom>
          <a:noFill/>
        </p:spPr>
        <p:txBody>
          <a:bodyPr wrap="square" rtlCol="0">
            <a:spAutoFit/>
          </a:bodyPr>
          <a:lstStyle/>
          <a:p>
            <a:pPr algn="just"/>
            <a:r>
              <a:rPr lang="es-ES" sz="1600" dirty="0" err="1">
                <a:solidFill>
                  <a:schemeClr val="tx1">
                    <a:lumMod val="65000"/>
                    <a:lumOff val="35000"/>
                  </a:schemeClr>
                </a:solidFill>
              </a:rPr>
              <a:t>Limce</a:t>
            </a:r>
            <a:r>
              <a:rPr lang="es-ES" sz="1600" dirty="0">
                <a:solidFill>
                  <a:schemeClr val="tx1">
                    <a:lumMod val="65000"/>
                    <a:lumOff val="35000"/>
                  </a:schemeClr>
                </a:solidFill>
              </a:rPr>
              <a:t> respeta en todos los casos las condiciones salariales estipuladas en los convenios colectivos de aplicación, así como todos aquellos conceptos salariales de carácter personal que por derecho puedan tener reconocidos el colaborador. Las nóminas u hojas de salario se ajustan a los conceptos retributivos fijados en el convenio de aplicación y a lo estipulado mediante disposición del Gobierno por aplicación del Salario Mínimo Interprofesional.</a:t>
            </a:r>
          </a:p>
        </p:txBody>
      </p:sp>
    </p:spTree>
    <p:extLst>
      <p:ext uri="{BB962C8B-B14F-4D97-AF65-F5344CB8AC3E}">
        <p14:creationId xmlns:p14="http://schemas.microsoft.com/office/powerpoint/2010/main" val="2626159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3964" y="249382"/>
            <a:ext cx="4924156" cy="6308436"/>
          </a:xfrm>
        </p:spPr>
      </p:pic>
      <p:sp>
        <p:nvSpPr>
          <p:cNvPr id="5" name="Llamada de flecha a la derecha 4"/>
          <p:cNvSpPr/>
          <p:nvPr/>
        </p:nvSpPr>
        <p:spPr>
          <a:xfrm>
            <a:off x="177495" y="478972"/>
            <a:ext cx="304800" cy="261257"/>
          </a:xfrm>
          <a:prstGeom prst="rightArrowCallou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1</a:t>
            </a:r>
          </a:p>
        </p:txBody>
      </p:sp>
      <p:sp>
        <p:nvSpPr>
          <p:cNvPr id="7" name="Llamada de flecha a la izquierda 6"/>
          <p:cNvSpPr/>
          <p:nvPr/>
        </p:nvSpPr>
        <p:spPr>
          <a:xfrm>
            <a:off x="5643155" y="418012"/>
            <a:ext cx="374468" cy="322217"/>
          </a:xfrm>
          <a:prstGeom prst="leftArrowCallout">
            <a:avLst>
              <a:gd name="adj1" fmla="val 6818"/>
              <a:gd name="adj2" fmla="val 18939"/>
              <a:gd name="adj3" fmla="val 25000"/>
              <a:gd name="adj4" fmla="val 64977"/>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2</a:t>
            </a:r>
          </a:p>
        </p:txBody>
      </p:sp>
      <p:sp>
        <p:nvSpPr>
          <p:cNvPr id="8" name="Llamada de flecha a la izquierda 7"/>
          <p:cNvSpPr/>
          <p:nvPr/>
        </p:nvSpPr>
        <p:spPr>
          <a:xfrm>
            <a:off x="5651866" y="1013096"/>
            <a:ext cx="374468" cy="322217"/>
          </a:xfrm>
          <a:prstGeom prst="leftArrowCallout">
            <a:avLst>
              <a:gd name="adj1" fmla="val 6818"/>
              <a:gd name="adj2" fmla="val 18939"/>
              <a:gd name="adj3" fmla="val 25000"/>
              <a:gd name="adj4" fmla="val 64977"/>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3</a:t>
            </a:r>
          </a:p>
        </p:txBody>
      </p:sp>
      <p:sp>
        <p:nvSpPr>
          <p:cNvPr id="10" name="CuadroTexto 9"/>
          <p:cNvSpPr txBox="1"/>
          <p:nvPr/>
        </p:nvSpPr>
        <p:spPr>
          <a:xfrm>
            <a:off x="6419273" y="1348509"/>
            <a:ext cx="5532582" cy="4647426"/>
          </a:xfrm>
          <a:prstGeom prst="rect">
            <a:avLst/>
          </a:prstGeom>
          <a:noFill/>
        </p:spPr>
        <p:txBody>
          <a:bodyPr wrap="square" rtlCol="0">
            <a:spAutoFit/>
          </a:bodyPr>
          <a:lstStyle/>
          <a:p>
            <a:pPr marL="342900" indent="-342900">
              <a:buAutoNum type="arabicPeriod"/>
            </a:pPr>
            <a:r>
              <a:rPr lang="es-ES" sz="1400" dirty="0"/>
              <a:t>Datos de la empresa y dirección para facilitarte la gestión de la nómina.</a:t>
            </a:r>
          </a:p>
          <a:p>
            <a:pPr marL="342900" indent="-342900">
              <a:buAutoNum type="arabicPeriod"/>
            </a:pPr>
            <a:r>
              <a:rPr lang="es-ES" sz="1400" dirty="0"/>
              <a:t>Tus datos en la empresa, NIF, número de afiliación a la Seguridad Social, categoría, etc...</a:t>
            </a:r>
          </a:p>
          <a:p>
            <a:pPr marL="342900" indent="-342900">
              <a:buAutoNum type="arabicPeriod"/>
            </a:pPr>
            <a:r>
              <a:rPr lang="es-ES" sz="1400" dirty="0"/>
              <a:t>Periodo al que corresponde el recibo del salario.</a:t>
            </a:r>
          </a:p>
          <a:p>
            <a:pPr marL="342900" indent="-342900">
              <a:buAutoNum type="arabicPeriod"/>
            </a:pPr>
            <a:r>
              <a:rPr lang="es-ES" sz="1400" dirty="0"/>
              <a:t>Relación de los conceptos salariales, extrasalariales y deducciones con indicación de precio por día y número de días, así como el importe total.</a:t>
            </a:r>
          </a:p>
          <a:p>
            <a:pPr lvl="1"/>
            <a:r>
              <a:rPr lang="es-ES" sz="1200" b="1" dirty="0"/>
              <a:t>Salario Base.</a:t>
            </a:r>
          </a:p>
          <a:p>
            <a:pPr lvl="1"/>
            <a:r>
              <a:rPr lang="es-ES" sz="1200" b="1" dirty="0"/>
              <a:t>Pagas Extra</a:t>
            </a:r>
            <a:r>
              <a:rPr lang="es-ES" sz="1200" dirty="0"/>
              <a:t>..</a:t>
            </a:r>
          </a:p>
          <a:p>
            <a:pPr lvl="1"/>
            <a:r>
              <a:rPr lang="es-ES" sz="1200" b="1" dirty="0"/>
              <a:t>Plus Convenio.</a:t>
            </a:r>
          </a:p>
          <a:p>
            <a:pPr lvl="1"/>
            <a:r>
              <a:rPr lang="es-ES" sz="1200" b="1" dirty="0"/>
              <a:t>Otros conceptos salariales..</a:t>
            </a:r>
            <a:r>
              <a:rPr lang="es-ES" sz="1200" dirty="0"/>
              <a:t>.</a:t>
            </a:r>
          </a:p>
          <a:p>
            <a:pPr marL="342900" indent="-342900">
              <a:buAutoNum type="arabicPeriod"/>
            </a:pPr>
            <a:r>
              <a:rPr lang="es-ES" sz="1400" dirty="0"/>
              <a:t>Suma de todos tus importes devengados, así como de las deducciones legalmente establecidas. Deducciones y Bases de cotización a la Seguridad Social y de IRPF.</a:t>
            </a:r>
          </a:p>
          <a:p>
            <a:pPr marL="342900" indent="-342900">
              <a:buAutoNum type="arabicPeriod"/>
            </a:pPr>
            <a:r>
              <a:rPr lang="es-ES" sz="1400" dirty="0"/>
              <a:t>Bases de cotización por Seguridad Social y de IRPF y costes de empresa.</a:t>
            </a:r>
          </a:p>
          <a:p>
            <a:pPr marL="342900" indent="-342900">
              <a:buAutoNum type="arabicPeriod"/>
            </a:pPr>
            <a:r>
              <a:rPr lang="es-ES" sz="1400" dirty="0"/>
              <a:t>Importe liquido a percibir, una vez efectuadas las deducciones correspondientes.</a:t>
            </a:r>
          </a:p>
          <a:p>
            <a:pPr marL="342900" indent="-342900">
              <a:buAutoNum type="arabicPeriod"/>
            </a:pPr>
            <a:endParaRPr lang="es-ES" sz="1400" dirty="0"/>
          </a:p>
          <a:p>
            <a:r>
              <a:rPr lang="es-ES" sz="1200" dirty="0"/>
              <a:t>Nota: Según Ley siempre se garantizará el Salario Mínimo </a:t>
            </a:r>
            <a:r>
              <a:rPr lang="es-ES" sz="1200" dirty="0" err="1"/>
              <a:t>Interporfesional</a:t>
            </a:r>
            <a:r>
              <a:rPr lang="es-ES" sz="1200" dirty="0"/>
              <a:t> (SMI) en la cantidad de 1.134,00 euros en 14 pagas.</a:t>
            </a:r>
          </a:p>
        </p:txBody>
      </p:sp>
      <p:sp>
        <p:nvSpPr>
          <p:cNvPr id="11" name="Llamada de flecha a la izquierda 10"/>
          <p:cNvSpPr/>
          <p:nvPr/>
        </p:nvSpPr>
        <p:spPr>
          <a:xfrm>
            <a:off x="5684589" y="2004293"/>
            <a:ext cx="341745" cy="314036"/>
          </a:xfrm>
          <a:prstGeom prst="leftArrowCallou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4</a:t>
            </a:r>
          </a:p>
        </p:txBody>
      </p:sp>
      <p:sp>
        <p:nvSpPr>
          <p:cNvPr id="12" name="Llamada de flecha a la izquierda 11"/>
          <p:cNvSpPr/>
          <p:nvPr/>
        </p:nvSpPr>
        <p:spPr>
          <a:xfrm>
            <a:off x="5700948" y="3279729"/>
            <a:ext cx="330266" cy="295563"/>
          </a:xfrm>
          <a:prstGeom prst="leftArrowCallou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5</a:t>
            </a:r>
          </a:p>
        </p:txBody>
      </p:sp>
      <p:sp>
        <p:nvSpPr>
          <p:cNvPr id="13" name="Llamada de flecha a la izquierda 12"/>
          <p:cNvSpPr/>
          <p:nvPr/>
        </p:nvSpPr>
        <p:spPr>
          <a:xfrm>
            <a:off x="5690328" y="4684477"/>
            <a:ext cx="330266" cy="295563"/>
          </a:xfrm>
          <a:prstGeom prst="leftArrowCallou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8</a:t>
            </a:r>
          </a:p>
        </p:txBody>
      </p:sp>
      <p:sp>
        <p:nvSpPr>
          <p:cNvPr id="14" name="Llamada de flecha a la derecha 13"/>
          <p:cNvSpPr/>
          <p:nvPr/>
        </p:nvSpPr>
        <p:spPr>
          <a:xfrm>
            <a:off x="169828" y="3898566"/>
            <a:ext cx="304800" cy="295563"/>
          </a:xfrm>
          <a:prstGeom prst="rightArrowCallou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6</a:t>
            </a:r>
          </a:p>
        </p:txBody>
      </p:sp>
      <p:sp>
        <p:nvSpPr>
          <p:cNvPr id="15" name="Llamada de flecha a la izquierda 14"/>
          <p:cNvSpPr/>
          <p:nvPr/>
        </p:nvSpPr>
        <p:spPr>
          <a:xfrm>
            <a:off x="5730374" y="5862112"/>
            <a:ext cx="330266" cy="295563"/>
          </a:xfrm>
          <a:prstGeom prst="leftArrowCallou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7</a:t>
            </a:r>
          </a:p>
        </p:txBody>
      </p:sp>
      <p:pic>
        <p:nvPicPr>
          <p:cNvPr id="16" name="Imagen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0074" y="418012"/>
            <a:ext cx="2349962" cy="863527"/>
          </a:xfrm>
          <a:prstGeom prst="rect">
            <a:avLst/>
          </a:prstGeom>
        </p:spPr>
      </p:pic>
    </p:spTree>
    <p:extLst>
      <p:ext uri="{BB962C8B-B14F-4D97-AF65-F5344CB8AC3E}">
        <p14:creationId xmlns:p14="http://schemas.microsoft.com/office/powerpoint/2010/main" val="601012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0074" y="418012"/>
            <a:ext cx="2349962" cy="863527"/>
          </a:xfrm>
          <a:prstGeom prst="rect">
            <a:avLst/>
          </a:prstGeom>
        </p:spPr>
      </p:pic>
      <p:sp>
        <p:nvSpPr>
          <p:cNvPr id="5" name="Marcador de contenido 16"/>
          <p:cNvSpPr>
            <a:spLocks noGrp="1"/>
          </p:cNvSpPr>
          <p:nvPr>
            <p:ph idx="1"/>
          </p:nvPr>
        </p:nvSpPr>
        <p:spPr>
          <a:xfrm>
            <a:off x="609600" y="581891"/>
            <a:ext cx="5992906" cy="489527"/>
          </a:xfrm>
        </p:spPr>
        <p:txBody>
          <a:bodyPr>
            <a:normAutofit/>
          </a:bodyPr>
          <a:lstStyle/>
          <a:p>
            <a:pPr marL="45720" indent="0">
              <a:buNone/>
            </a:pPr>
            <a:r>
              <a:rPr lang="es-ES" dirty="0">
                <a:solidFill>
                  <a:srgbClr val="0070C0"/>
                </a:solidFill>
              </a:rPr>
              <a:t>¿CUANTAS VACACIONES ME CORRESPONDEN?</a:t>
            </a:r>
          </a:p>
          <a:p>
            <a:pPr marL="45720" indent="0">
              <a:buNone/>
            </a:pPr>
            <a:endParaRPr lang="es-ES" dirty="0"/>
          </a:p>
        </p:txBody>
      </p:sp>
      <p:cxnSp>
        <p:nvCxnSpPr>
          <p:cNvPr id="6" name="Conector recto 5"/>
          <p:cNvCxnSpPr/>
          <p:nvPr/>
        </p:nvCxnSpPr>
        <p:spPr>
          <a:xfrm>
            <a:off x="609600" y="1327719"/>
            <a:ext cx="10880436" cy="0"/>
          </a:xfrm>
          <a:prstGeom prst="line">
            <a:avLst/>
          </a:prstGeom>
          <a:ln w="28575">
            <a:solidFill>
              <a:srgbClr val="0070C0"/>
            </a:solidFill>
          </a:ln>
        </p:spPr>
        <p:style>
          <a:lnRef idx="2">
            <a:schemeClr val="accent4"/>
          </a:lnRef>
          <a:fillRef idx="0">
            <a:schemeClr val="accent4"/>
          </a:fillRef>
          <a:effectRef idx="1">
            <a:schemeClr val="accent4"/>
          </a:effectRef>
          <a:fontRef idx="minor">
            <a:schemeClr val="tx1"/>
          </a:fontRef>
        </p:style>
      </p:cxnSp>
      <p:sp>
        <p:nvSpPr>
          <p:cNvPr id="7" name="CuadroTexto 6"/>
          <p:cNvSpPr txBox="1"/>
          <p:nvPr/>
        </p:nvSpPr>
        <p:spPr>
          <a:xfrm>
            <a:off x="609600" y="1584021"/>
            <a:ext cx="4978400" cy="2462213"/>
          </a:xfrm>
          <a:prstGeom prst="rect">
            <a:avLst/>
          </a:prstGeom>
          <a:noFill/>
        </p:spPr>
        <p:txBody>
          <a:bodyPr wrap="square" rtlCol="0">
            <a:spAutoFit/>
          </a:bodyPr>
          <a:lstStyle/>
          <a:p>
            <a:pPr algn="just"/>
            <a:r>
              <a:rPr lang="es-ES" sz="1400" dirty="0"/>
              <a:t>Según el Convenio Provincial de Limpieza al que pertenezcas te  corresponderán tantos días de vacaciones como establezca dicho convenio, puedes consultar con tu gestor laboral los días que te corresponden, si todavía no has hecho un año de servicio, siendo la proporcional entre el tiempo de alta en la empresa y el 31 de diciembre siguiente. Si el trabajador disfrutara las vacaciones antes de dicha fecha y causara baja, se le descontará en la liquidación los días que dé más haya disfrutado de acuerdo con la proporcionalidad establecida.</a:t>
            </a:r>
          </a:p>
          <a:p>
            <a:pPr algn="just"/>
            <a:endParaRPr lang="es-ES" sz="1400" dirty="0">
              <a:solidFill>
                <a:schemeClr val="tx1">
                  <a:lumMod val="65000"/>
                  <a:lumOff val="35000"/>
                </a:schemeClr>
              </a:solidFill>
            </a:endParaRPr>
          </a:p>
          <a:p>
            <a:pPr algn="just"/>
            <a:r>
              <a:rPr lang="es-ES" sz="1400" dirty="0">
                <a:solidFill>
                  <a:schemeClr val="tx1">
                    <a:lumMod val="65000"/>
                    <a:lumOff val="35000"/>
                  </a:schemeClr>
                </a:solidFill>
              </a:rPr>
              <a:t>Se respetarán los siguientes criterios:</a:t>
            </a:r>
          </a:p>
        </p:txBody>
      </p:sp>
      <p:sp>
        <p:nvSpPr>
          <p:cNvPr id="8" name="CuadroTexto 7"/>
          <p:cNvSpPr txBox="1"/>
          <p:nvPr/>
        </p:nvSpPr>
        <p:spPr>
          <a:xfrm>
            <a:off x="6294582" y="1584020"/>
            <a:ext cx="4978400" cy="3985706"/>
          </a:xfrm>
          <a:prstGeom prst="rect">
            <a:avLst/>
          </a:prstGeom>
          <a:noFill/>
        </p:spPr>
        <p:txBody>
          <a:bodyPr wrap="square" rtlCol="0">
            <a:spAutoFit/>
          </a:bodyPr>
          <a:lstStyle/>
          <a:p>
            <a:pPr algn="just">
              <a:spcBef>
                <a:spcPts val="600"/>
              </a:spcBef>
            </a:pPr>
            <a:r>
              <a:rPr lang="es-ES" sz="1400" dirty="0"/>
              <a:t>a) Se solicitarán a tu Gestor Laboral de </a:t>
            </a:r>
            <a:r>
              <a:rPr lang="es-ES" sz="1400" dirty="0" err="1"/>
              <a:t>Limce</a:t>
            </a:r>
            <a:r>
              <a:rPr lang="es-ES" sz="1400" dirty="0"/>
              <a:t> por mail al menos con </a:t>
            </a:r>
            <a:r>
              <a:rPr lang="es-ES" sz="1400" b="1" dirty="0"/>
              <a:t>2 meses de antelación</a:t>
            </a:r>
            <a:r>
              <a:rPr lang="es-ES" sz="1400" dirty="0"/>
              <a:t> desde el primer día de vacaciones.</a:t>
            </a:r>
          </a:p>
          <a:p>
            <a:pPr algn="just">
              <a:spcBef>
                <a:spcPts val="600"/>
              </a:spcBef>
            </a:pPr>
            <a:r>
              <a:rPr lang="es-ES" sz="1400" dirty="0"/>
              <a:t>b)  Se fijarán de común acuerdo entre empresa y trabajador, en turnos organizados sucesiva y rotativamente, </a:t>
            </a:r>
            <a:r>
              <a:rPr lang="es-ES" sz="1400" b="1" dirty="0"/>
              <a:t>no se permitirá tomarlas de forma partida</a:t>
            </a:r>
            <a:r>
              <a:rPr lang="es-ES" sz="1400" dirty="0"/>
              <a:t>, salvo excepciones justificadas como cierres de centros de trabajo.</a:t>
            </a:r>
          </a:p>
          <a:p>
            <a:pPr algn="just">
              <a:spcBef>
                <a:spcPts val="600"/>
              </a:spcBef>
            </a:pPr>
            <a:r>
              <a:rPr lang="es-ES" sz="1400" dirty="0"/>
              <a:t>c) El calendario de vacaciones se fijará y expondrá dentro del primer trimestre de cada año y el trabajador conocerá las fechas que le correspondan dos meses antes, al menos, del comienzo del disfrute.</a:t>
            </a:r>
          </a:p>
          <a:p>
            <a:pPr algn="just">
              <a:spcBef>
                <a:spcPts val="600"/>
              </a:spcBef>
            </a:pPr>
            <a:r>
              <a:rPr lang="es-ES" sz="1400" dirty="0"/>
              <a:t>e) Cuando se trabaje en más de una empresa, el período vacacional vendrá fijado por el de la empresa en la que el trabajador tenga mayor jornada, quedando el resto de las empresas obligadas a conceder las vacaciones en ese mismo período vacacional. Lo anterior regirá salvo en el caso de las empresas que tengan establecido un período de cierre o de cesación de la actividad por motivos vacacionales. </a:t>
            </a:r>
            <a:endParaRPr lang="es-ES" sz="1400" dirty="0">
              <a:solidFill>
                <a:schemeClr val="tx1">
                  <a:lumMod val="65000"/>
                  <a:lumOff val="35000"/>
                </a:schemeClr>
              </a:solidFill>
            </a:endParaRPr>
          </a:p>
        </p:txBody>
      </p:sp>
      <p:pic>
        <p:nvPicPr>
          <p:cNvPr id="9" name="Picture 2" descr="Días complementarios de vacaciones – andaluSAS.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523" y="4207598"/>
            <a:ext cx="3264553" cy="2089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358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2"/>
          <p:cNvSpPr>
            <a:spLocks noGrp="1"/>
          </p:cNvSpPr>
          <p:nvPr>
            <p:ph sz="half" idx="1"/>
          </p:nvPr>
        </p:nvSpPr>
        <p:spPr>
          <a:xfrm>
            <a:off x="6201756" y="1828799"/>
            <a:ext cx="5288280" cy="4251959"/>
          </a:xfrm>
        </p:spPr>
        <p:txBody>
          <a:bodyPr>
            <a:normAutofit fontScale="47500" lnSpcReduction="20000"/>
          </a:bodyPr>
          <a:lstStyle/>
          <a:p>
            <a:pPr algn="just"/>
            <a:r>
              <a:rPr lang="es-ES" sz="2300" b="1" dirty="0">
                <a:solidFill>
                  <a:schemeClr val="tx1">
                    <a:lumMod val="65000"/>
                    <a:lumOff val="35000"/>
                  </a:schemeClr>
                </a:solidFill>
              </a:rPr>
              <a:t>Observar la debida puntualidad</a:t>
            </a:r>
            <a:r>
              <a:rPr lang="es-ES" sz="2300" dirty="0">
                <a:solidFill>
                  <a:schemeClr val="tx1">
                    <a:lumMod val="65000"/>
                    <a:lumOff val="35000"/>
                  </a:schemeClr>
                </a:solidFill>
              </a:rPr>
              <a:t>, tanto en la entrada como en la salida, contemplando el tiempo efectivo estipulado; Es decir, que su trabajo se inicia en el momento en que usted está uniformado y con todas sus herramientas que necesita para realizar las labores que tiene encomendadas, y no cuando entre en el centro.</a:t>
            </a:r>
          </a:p>
          <a:p>
            <a:pPr algn="just"/>
            <a:r>
              <a:rPr lang="es-ES" sz="2300" b="1" dirty="0">
                <a:solidFill>
                  <a:schemeClr val="tx1">
                    <a:lumMod val="65000"/>
                    <a:lumOff val="35000"/>
                  </a:schemeClr>
                </a:solidFill>
              </a:rPr>
              <a:t>Respetar las indicaciones en</a:t>
            </a:r>
            <a:r>
              <a:rPr lang="es-ES" sz="2300" dirty="0">
                <a:solidFill>
                  <a:schemeClr val="tx1">
                    <a:lumMod val="65000"/>
                    <a:lumOff val="35000"/>
                  </a:schemeClr>
                </a:solidFill>
              </a:rPr>
              <a:t> general que se le indican para el buen funcionamiento del centro y para el buen ambiente del mismo, así como el respeto y consideración a los compañeros y resto del personal.</a:t>
            </a:r>
          </a:p>
          <a:p>
            <a:pPr algn="just"/>
            <a:r>
              <a:rPr lang="es-ES" sz="2300" b="1" dirty="0">
                <a:solidFill>
                  <a:schemeClr val="tx1">
                    <a:lumMod val="65000"/>
                    <a:lumOff val="35000"/>
                  </a:schemeClr>
                </a:solidFill>
              </a:rPr>
              <a:t>El descanso</a:t>
            </a:r>
            <a:r>
              <a:rPr lang="es-ES" sz="2300" dirty="0">
                <a:solidFill>
                  <a:schemeClr val="tx1">
                    <a:lumMod val="65000"/>
                    <a:lumOff val="35000"/>
                  </a:schemeClr>
                </a:solidFill>
              </a:rPr>
              <a:t> al cual tendrán derecho los trabajadores que efectúen una jornada completa en el mismo centro será de 15 minutos, se computará como tiempo efectivo de trabajo, </a:t>
            </a:r>
            <a:r>
              <a:rPr lang="es-ES" sz="2300" b="1" dirty="0">
                <a:solidFill>
                  <a:schemeClr val="tx1">
                    <a:lumMod val="65000"/>
                    <a:lumOff val="35000"/>
                  </a:schemeClr>
                </a:solidFill>
              </a:rPr>
              <a:t>en ningún momento podrá abandonar las instalaciones como consecuencia de su descanso (tiempo bocadillo).</a:t>
            </a:r>
            <a:endParaRPr lang="es-ES" sz="2300" dirty="0">
              <a:solidFill>
                <a:schemeClr val="tx1">
                  <a:lumMod val="65000"/>
                  <a:lumOff val="35000"/>
                </a:schemeClr>
              </a:solidFill>
            </a:endParaRPr>
          </a:p>
          <a:p>
            <a:pPr algn="just"/>
            <a:r>
              <a:rPr lang="es-ES" sz="2300" b="1" dirty="0">
                <a:solidFill>
                  <a:schemeClr val="tx1">
                    <a:lumMod val="65000"/>
                    <a:lumOff val="35000"/>
                  </a:schemeClr>
                </a:solidFill>
              </a:rPr>
              <a:t>Prohibido fumar en todo el recinto:</a:t>
            </a:r>
            <a:r>
              <a:rPr lang="es-ES" sz="2300" dirty="0">
                <a:solidFill>
                  <a:schemeClr val="tx1">
                    <a:lumMod val="65000"/>
                    <a:lumOff val="35000"/>
                  </a:schemeClr>
                </a:solidFill>
              </a:rPr>
              <a:t> Esta prohibido fumar en el recinto interior y exterior del centro. Se ha habilitado en las puertas de acceso una zona para ello.</a:t>
            </a:r>
          </a:p>
          <a:p>
            <a:pPr algn="just"/>
            <a:r>
              <a:rPr lang="es-ES" sz="2300" b="1" dirty="0">
                <a:solidFill>
                  <a:schemeClr val="tx1">
                    <a:lumMod val="65000"/>
                    <a:lumOff val="35000"/>
                  </a:schemeClr>
                </a:solidFill>
              </a:rPr>
              <a:t>Colocar la señal de suelo mojado</a:t>
            </a:r>
            <a:r>
              <a:rPr lang="es-ES" sz="2300" dirty="0">
                <a:solidFill>
                  <a:schemeClr val="tx1">
                    <a:lumMod val="65000"/>
                    <a:lumOff val="35000"/>
                  </a:schemeClr>
                </a:solidFill>
              </a:rPr>
              <a:t> cuando esté fregando y retirarla en cuanto el suelo se haya secado.</a:t>
            </a:r>
          </a:p>
          <a:p>
            <a:pPr algn="just"/>
            <a:r>
              <a:rPr lang="es-ES" sz="2300" b="1" dirty="0">
                <a:solidFill>
                  <a:schemeClr val="tx1">
                    <a:lumMod val="65000"/>
                    <a:lumOff val="35000"/>
                  </a:schemeClr>
                </a:solidFill>
              </a:rPr>
              <a:t>Uso de móvil:</a:t>
            </a:r>
            <a:r>
              <a:rPr lang="es-ES" sz="2300" dirty="0">
                <a:solidFill>
                  <a:schemeClr val="tx1">
                    <a:lumMod val="65000"/>
                    <a:lumOff val="35000"/>
                  </a:schemeClr>
                </a:solidFill>
              </a:rPr>
              <a:t> Así como también recordarles que debido a los continuos abusos y excesos que últimamente vienen produciéndose en cuanto a la tolerancia que esta empresa, consistentes en las continuas pérdidas de tiempo productivo dentro de la jornada laboral por la utilización del teléfono móvil, la Dirección de esta Empresa, se encuentra en la obligación de comunicarles que </a:t>
            </a:r>
            <a:r>
              <a:rPr lang="es-ES" sz="2300" b="1" dirty="0">
                <a:solidFill>
                  <a:schemeClr val="tx1">
                    <a:lumMod val="65000"/>
                    <a:lumOff val="35000"/>
                  </a:schemeClr>
                </a:solidFill>
              </a:rPr>
              <a:t>queda totalmente prohibido la utilización del teléfono móvil durante su jornada de trabajo.</a:t>
            </a:r>
            <a:endParaRPr lang="es-ES" sz="2300" dirty="0">
              <a:solidFill>
                <a:schemeClr val="tx1">
                  <a:lumMod val="65000"/>
                  <a:lumOff val="35000"/>
                </a:schemeClr>
              </a:solidFill>
            </a:endParaRPr>
          </a:p>
          <a:p>
            <a:pPr algn="just"/>
            <a:r>
              <a:rPr lang="es-ES" sz="2300" b="1" dirty="0">
                <a:solidFill>
                  <a:schemeClr val="tx1">
                    <a:lumMod val="65000"/>
                    <a:lumOff val="35000"/>
                  </a:schemeClr>
                </a:solidFill>
              </a:rPr>
              <a:t>Uso de auriculares</a:t>
            </a:r>
            <a:r>
              <a:rPr lang="es-ES" sz="2300" dirty="0">
                <a:solidFill>
                  <a:schemeClr val="tx1">
                    <a:lumMod val="65000"/>
                    <a:lumOff val="35000"/>
                  </a:schemeClr>
                </a:solidFill>
              </a:rPr>
              <a:t>: Por motivos de prevención de riesgos laborales y seguridad en el trabajo queda terminantemente prohibido el uso de auriculares durante el turno de trabajo, así como cualquier otro aparato que pueda distraer o afectar la capacidad del trabajador para prevenir dichos riesgos.</a:t>
            </a:r>
          </a:p>
          <a:p>
            <a:pPr marL="45720" indent="0" algn="just">
              <a:buNone/>
            </a:pPr>
            <a:endParaRPr lang="es-ES" b="1" dirty="0">
              <a:solidFill>
                <a:schemeClr val="tx1">
                  <a:lumMod val="65000"/>
                  <a:lumOff val="35000"/>
                </a:schemeClr>
              </a:solidFill>
            </a:endParaRPr>
          </a:p>
        </p:txBody>
      </p:sp>
      <p:sp>
        <p:nvSpPr>
          <p:cNvPr id="3" name="Marcador de contenido 2"/>
          <p:cNvSpPr>
            <a:spLocks noGrp="1"/>
          </p:cNvSpPr>
          <p:nvPr>
            <p:ph sz="half" idx="2"/>
          </p:nvPr>
        </p:nvSpPr>
        <p:spPr>
          <a:xfrm>
            <a:off x="609600" y="1828800"/>
            <a:ext cx="5288280" cy="1687132"/>
          </a:xfrm>
        </p:spPr>
        <p:txBody>
          <a:bodyPr>
            <a:normAutofit/>
          </a:bodyPr>
          <a:lstStyle/>
          <a:p>
            <a:pPr marL="45720" indent="0" algn="just">
              <a:buNone/>
            </a:pPr>
            <a:r>
              <a:rPr lang="es-ES" sz="1200" dirty="0">
                <a:solidFill>
                  <a:schemeClr val="tx1">
                    <a:lumMod val="65000"/>
                    <a:lumOff val="35000"/>
                  </a:schemeClr>
                </a:solidFill>
              </a:rPr>
              <a:t>Esta empresa les comunica las órdenes que tienen y que su supervisor de </a:t>
            </a:r>
            <a:r>
              <a:rPr lang="es-ES" sz="1200" dirty="0" err="1">
                <a:solidFill>
                  <a:schemeClr val="tx1">
                    <a:lumMod val="65000"/>
                    <a:lumOff val="35000"/>
                  </a:schemeClr>
                </a:solidFill>
              </a:rPr>
              <a:t>Limce</a:t>
            </a:r>
            <a:r>
              <a:rPr lang="es-ES" sz="1200" dirty="0">
                <a:solidFill>
                  <a:schemeClr val="tx1">
                    <a:lumMod val="65000"/>
                    <a:lumOff val="35000"/>
                  </a:schemeClr>
                </a:solidFill>
              </a:rPr>
              <a:t> le ha manifestado verbalmente, relativas a las normas que deben respetar en su centro de trabajo, de las cuales Vd. es ya conocedor (a) y son de obligado cumplimiento.</a:t>
            </a:r>
          </a:p>
          <a:p>
            <a:pPr algn="just"/>
            <a:r>
              <a:rPr lang="es-ES" sz="1200" b="1" dirty="0">
                <a:solidFill>
                  <a:schemeClr val="tx1">
                    <a:lumMod val="65000"/>
                    <a:lumOff val="35000"/>
                  </a:schemeClr>
                </a:solidFill>
              </a:rPr>
              <a:t>Registro horario</a:t>
            </a:r>
            <a:r>
              <a:rPr lang="es-ES" sz="1200" dirty="0">
                <a:solidFill>
                  <a:schemeClr val="tx1">
                    <a:lumMod val="65000"/>
                    <a:lumOff val="35000"/>
                  </a:schemeClr>
                </a:solidFill>
              </a:rPr>
              <a:t>: es obligatorio realizar el registro de su jornada y los descansos que se produzcan dentro de la misma, para ello </a:t>
            </a:r>
            <a:r>
              <a:rPr lang="es-ES" sz="1200" dirty="0" err="1">
                <a:solidFill>
                  <a:schemeClr val="tx1">
                    <a:lumMod val="65000"/>
                    <a:lumOff val="35000"/>
                  </a:schemeClr>
                </a:solidFill>
              </a:rPr>
              <a:t>Limce</a:t>
            </a:r>
            <a:r>
              <a:rPr lang="es-ES" sz="1200" dirty="0">
                <a:solidFill>
                  <a:schemeClr val="tx1">
                    <a:lumMod val="65000"/>
                    <a:lumOff val="35000"/>
                  </a:schemeClr>
                </a:solidFill>
              </a:rPr>
              <a:t> le proporcionará los medios para poder realizarlo mediante aplicación móvil o mediante documento en papel.</a:t>
            </a:r>
            <a:endParaRPr lang="es-ES" sz="2300" dirty="0">
              <a:solidFill>
                <a:schemeClr val="tx1">
                  <a:lumMod val="65000"/>
                  <a:lumOff val="35000"/>
                </a:schemeClr>
              </a:solidFill>
            </a:endParaRPr>
          </a:p>
          <a:p>
            <a:pPr marL="45720" indent="0" algn="just">
              <a:buNone/>
            </a:pPr>
            <a:endParaRPr lang="es-ES" b="1" dirty="0">
              <a:solidFill>
                <a:schemeClr val="tx1">
                  <a:lumMod val="65000"/>
                  <a:lumOff val="35000"/>
                </a:schemeClr>
              </a:solidFill>
            </a:endParaRPr>
          </a:p>
        </p:txBody>
      </p:sp>
      <p:sp>
        <p:nvSpPr>
          <p:cNvPr id="5" name="Marcador de contenido 16"/>
          <p:cNvSpPr txBox="1">
            <a:spLocks/>
          </p:cNvSpPr>
          <p:nvPr/>
        </p:nvSpPr>
        <p:spPr>
          <a:xfrm>
            <a:off x="609601" y="581891"/>
            <a:ext cx="4322618" cy="489527"/>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buFont typeface="Corbel" pitchFamily="34" charset="0"/>
              <a:buNone/>
            </a:pPr>
            <a:r>
              <a:rPr lang="es-ES" dirty="0">
                <a:solidFill>
                  <a:srgbClr val="0070C0"/>
                </a:solidFill>
              </a:rPr>
              <a:t>CÓDIGO DE CONDUCTA</a:t>
            </a:r>
          </a:p>
          <a:p>
            <a:pPr marL="45720" indent="0">
              <a:buFont typeface="Corbel" pitchFamily="34" charset="0"/>
              <a:buNone/>
            </a:pPr>
            <a:endParaRPr lang="es-ES"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0074" y="418012"/>
            <a:ext cx="2349962" cy="863527"/>
          </a:xfrm>
          <a:prstGeom prst="rect">
            <a:avLst/>
          </a:prstGeom>
        </p:spPr>
      </p:pic>
      <p:cxnSp>
        <p:nvCxnSpPr>
          <p:cNvPr id="7" name="Conector recto 6"/>
          <p:cNvCxnSpPr/>
          <p:nvPr/>
        </p:nvCxnSpPr>
        <p:spPr>
          <a:xfrm>
            <a:off x="609600" y="1327719"/>
            <a:ext cx="10880436" cy="0"/>
          </a:xfrm>
          <a:prstGeom prst="line">
            <a:avLst/>
          </a:prstGeom>
          <a:ln w="28575">
            <a:solidFill>
              <a:srgbClr val="0070C0"/>
            </a:solidFill>
          </a:ln>
        </p:spPr>
        <p:style>
          <a:lnRef idx="2">
            <a:schemeClr val="accent4"/>
          </a:lnRef>
          <a:fillRef idx="0">
            <a:schemeClr val="accent4"/>
          </a:fillRef>
          <a:effectRef idx="1">
            <a:schemeClr val="accent4"/>
          </a:effectRef>
          <a:fontRef idx="minor">
            <a:schemeClr val="tx1"/>
          </a:fontRef>
        </p:style>
      </p:cxnSp>
      <p:pic>
        <p:nvPicPr>
          <p:cNvPr id="2" name="Picture 4" descr="Profesional mujer mÃ¡s limpia con el carro del portero">
            <a:extLst>
              <a:ext uri="{FF2B5EF4-FFF2-40B4-BE49-F238E27FC236}">
                <a16:creationId xmlns:a16="http://schemas.microsoft.com/office/drawing/2014/main" id="{329701FC-3C1E-3944-2B20-C72685DC42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3609" y="3515932"/>
            <a:ext cx="2564826" cy="2564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905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p:cNvSpPr>
            <a:spLocks noGrp="1"/>
          </p:cNvSpPr>
          <p:nvPr>
            <p:ph sz="half" idx="2"/>
          </p:nvPr>
        </p:nvSpPr>
        <p:spPr>
          <a:xfrm>
            <a:off x="609600" y="1726668"/>
            <a:ext cx="5123935" cy="4251959"/>
          </a:xfrm>
        </p:spPr>
        <p:txBody>
          <a:bodyPr>
            <a:noAutofit/>
          </a:bodyPr>
          <a:lstStyle/>
          <a:p>
            <a:pPr marL="45720" indent="0" algn="just">
              <a:buNone/>
            </a:pPr>
            <a:r>
              <a:rPr lang="es-ES" sz="1200" b="1" dirty="0">
                <a:solidFill>
                  <a:schemeClr val="tx1">
                    <a:lumMod val="65000"/>
                    <a:lumOff val="35000"/>
                  </a:schemeClr>
                </a:solidFill>
              </a:rPr>
              <a:t>Desde el 12 mayo de 2019, tras la modificación realizada en el art. 34 del ET por parte del Real Decreto-ley 8/2019, de 8 de marzo, </a:t>
            </a:r>
            <a:r>
              <a:rPr lang="es-ES" sz="1200" b="1" i="1" dirty="0">
                <a:solidFill>
                  <a:schemeClr val="tx1">
                    <a:lumMod val="65000"/>
                    <a:lumOff val="35000"/>
                  </a:schemeClr>
                </a:solidFill>
              </a:rPr>
              <a:t>«la empresa garantizará el registro diario de jornada, que deberá incluir el horario concreto de inicio y finalización de la jornada de trabajo de cada persona trabajadora».</a:t>
            </a:r>
          </a:p>
          <a:p>
            <a:pPr marL="45720" indent="0" algn="just">
              <a:buNone/>
            </a:pPr>
            <a:r>
              <a:rPr lang="es-ES" sz="1200" b="1" dirty="0">
                <a:solidFill>
                  <a:schemeClr val="tx1">
                    <a:lumMod val="65000"/>
                    <a:lumOff val="35000"/>
                  </a:schemeClr>
                </a:solidFill>
              </a:rPr>
              <a:t>SISTEMA DE REGISTRO DE JORNADA</a:t>
            </a:r>
          </a:p>
          <a:p>
            <a:pPr marL="45720" indent="0" algn="just">
              <a:buNone/>
            </a:pPr>
            <a:r>
              <a:rPr lang="es-ES" sz="1200" b="1" dirty="0">
                <a:solidFill>
                  <a:schemeClr val="tx1">
                    <a:lumMod val="65000"/>
                    <a:lumOff val="35000"/>
                  </a:schemeClr>
                </a:solidFill>
              </a:rPr>
              <a:t>El tipo de sistema de registro responderá a la libre elección de la empresa, siempre que garantice la fiabilidad e invariabilidad de los datos y refleje, como mínimo, cada día de prestación de servicios, la hora de inicio y la hora de finalización de la jornada. </a:t>
            </a:r>
          </a:p>
          <a:p>
            <a:pPr marL="45720" indent="0" algn="just">
              <a:buNone/>
            </a:pPr>
            <a:r>
              <a:rPr lang="es-ES" sz="1200" b="1" dirty="0">
                <a:solidFill>
                  <a:schemeClr val="tx1">
                    <a:lumMod val="65000"/>
                    <a:lumOff val="35000"/>
                  </a:schemeClr>
                </a:solidFill>
              </a:rPr>
              <a:t>MEDIANTE DISPOSITIVO MOVIL:</a:t>
            </a:r>
          </a:p>
          <a:p>
            <a:pPr marL="45720" indent="0" algn="just">
              <a:buNone/>
            </a:pPr>
            <a:r>
              <a:rPr lang="es-ES" sz="1200" b="1" dirty="0" err="1">
                <a:solidFill>
                  <a:schemeClr val="tx1">
                    <a:lumMod val="65000"/>
                    <a:lumOff val="35000"/>
                  </a:schemeClr>
                </a:solidFill>
              </a:rPr>
              <a:t>Limce</a:t>
            </a:r>
            <a:r>
              <a:rPr lang="es-ES" sz="1200" b="1" dirty="0">
                <a:solidFill>
                  <a:schemeClr val="tx1">
                    <a:lumMod val="65000"/>
                    <a:lumOff val="35000"/>
                  </a:schemeClr>
                </a:solidFill>
              </a:rPr>
              <a:t> Facility Services, pone a tu disposición una herramienta para que puedas realizar a través de tu dispositivo móvil el registro de jornada de una forma directa y sin papel, podrás indicar la hora de entrada y de salida de una forma fácil y cómoda.</a:t>
            </a:r>
          </a:p>
          <a:p>
            <a:pPr marL="45720" indent="0" algn="just">
              <a:buNone/>
            </a:pPr>
            <a:r>
              <a:rPr lang="es-ES" sz="1200" b="1" dirty="0">
                <a:solidFill>
                  <a:schemeClr val="tx1">
                    <a:lumMod val="65000"/>
                    <a:lumOff val="35000"/>
                  </a:schemeClr>
                </a:solidFill>
              </a:rPr>
              <a:t>Pinchando aquí podrás acceder a la aplicación:</a:t>
            </a:r>
          </a:p>
          <a:p>
            <a:pPr marL="45720" indent="0" algn="just">
              <a:buNone/>
            </a:pPr>
            <a:r>
              <a:rPr lang="es-ES" sz="1200" b="1" dirty="0">
                <a:solidFill>
                  <a:schemeClr val="tx1">
                    <a:lumMod val="65000"/>
                    <a:lumOff val="35000"/>
                  </a:schemeClr>
                </a:solidFill>
                <a:hlinkClick r:id="rId2"/>
              </a:rPr>
              <a:t>https://panel.repasat.com/</a:t>
            </a:r>
            <a:endParaRPr lang="es-ES" sz="1200" b="1" dirty="0">
              <a:solidFill>
                <a:schemeClr val="tx1">
                  <a:lumMod val="65000"/>
                  <a:lumOff val="35000"/>
                </a:schemeClr>
              </a:solidFill>
            </a:endParaRPr>
          </a:p>
          <a:p>
            <a:pPr marL="45720" indent="0" algn="just">
              <a:buNone/>
            </a:pPr>
            <a:r>
              <a:rPr lang="es-ES" sz="1200" b="1" dirty="0">
                <a:solidFill>
                  <a:schemeClr val="tx1">
                    <a:lumMod val="65000"/>
                    <a:lumOff val="35000"/>
                  </a:schemeClr>
                </a:solidFill>
              </a:rPr>
              <a:t>Una vez dentro podrás acceder a tu perfil mediante el usuario y contraseña que te facilitará tu Gestor Laboral de </a:t>
            </a:r>
            <a:r>
              <a:rPr lang="es-ES" sz="1200" b="1" dirty="0" err="1">
                <a:solidFill>
                  <a:schemeClr val="tx1">
                    <a:lumMod val="65000"/>
                    <a:lumOff val="35000"/>
                  </a:schemeClr>
                </a:solidFill>
              </a:rPr>
              <a:t>Limce</a:t>
            </a:r>
            <a:r>
              <a:rPr lang="es-ES" sz="1200" b="1" dirty="0">
                <a:solidFill>
                  <a:schemeClr val="tx1">
                    <a:lumMod val="65000"/>
                    <a:lumOff val="35000"/>
                  </a:schemeClr>
                </a:solidFill>
              </a:rPr>
              <a:t>.</a:t>
            </a:r>
          </a:p>
        </p:txBody>
      </p:sp>
      <p:sp>
        <p:nvSpPr>
          <p:cNvPr id="6" name="Marcador de contenido 16"/>
          <p:cNvSpPr txBox="1">
            <a:spLocks/>
          </p:cNvSpPr>
          <p:nvPr/>
        </p:nvSpPr>
        <p:spPr>
          <a:xfrm>
            <a:off x="609600" y="581891"/>
            <a:ext cx="7996517" cy="489527"/>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buNone/>
            </a:pPr>
            <a:r>
              <a:rPr lang="es-ES" dirty="0">
                <a:solidFill>
                  <a:srgbClr val="0070C0"/>
                </a:solidFill>
              </a:rPr>
              <a:t>OBLIGATORIEDAD DE REGISTRO DE JORNADA</a:t>
            </a:r>
          </a:p>
          <a:p>
            <a:pPr marL="45720" indent="0">
              <a:buFont typeface="Corbel" pitchFamily="34" charset="0"/>
              <a:buNone/>
            </a:pPr>
            <a:endParaRPr lang="es-ES" dirty="0"/>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0074" y="418012"/>
            <a:ext cx="2349962" cy="863527"/>
          </a:xfrm>
          <a:prstGeom prst="rect">
            <a:avLst/>
          </a:prstGeom>
        </p:spPr>
      </p:pic>
      <p:cxnSp>
        <p:nvCxnSpPr>
          <p:cNvPr id="8" name="Conector recto 7"/>
          <p:cNvCxnSpPr/>
          <p:nvPr/>
        </p:nvCxnSpPr>
        <p:spPr>
          <a:xfrm>
            <a:off x="609600" y="1327719"/>
            <a:ext cx="10880436" cy="0"/>
          </a:xfrm>
          <a:prstGeom prst="line">
            <a:avLst/>
          </a:prstGeom>
          <a:ln w="28575">
            <a:solidFill>
              <a:srgbClr val="0070C0"/>
            </a:solidFill>
          </a:ln>
        </p:spPr>
        <p:style>
          <a:lnRef idx="2">
            <a:schemeClr val="accent4"/>
          </a:lnRef>
          <a:fillRef idx="0">
            <a:schemeClr val="accent4"/>
          </a:fillRef>
          <a:effectRef idx="1">
            <a:schemeClr val="accent4"/>
          </a:effectRef>
          <a:fontRef idx="minor">
            <a:schemeClr val="tx1"/>
          </a:fontRef>
        </p:style>
      </p:cxnSp>
      <p:pic>
        <p:nvPicPr>
          <p:cNvPr id="9" name="Picture 2" descr="Control y Registro horario – REPAS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7554" y="1610814"/>
            <a:ext cx="1772190" cy="3549385"/>
          </a:xfrm>
          <a:prstGeom prst="rect">
            <a:avLst/>
          </a:prstGeom>
          <a:noFill/>
          <a:extLst>
            <a:ext uri="{909E8E84-426E-40DD-AFC4-6F175D3DCCD1}">
              <a14:hiddenFill xmlns:a14="http://schemas.microsoft.com/office/drawing/2010/main">
                <a:solidFill>
                  <a:srgbClr val="FFFFFF"/>
                </a:solidFill>
              </a14:hiddenFill>
            </a:ext>
          </a:extLst>
        </p:spPr>
      </p:pic>
      <p:sp>
        <p:nvSpPr>
          <p:cNvPr id="10" name="Marcador de contenido 2"/>
          <p:cNvSpPr>
            <a:spLocks noGrp="1"/>
          </p:cNvSpPr>
          <p:nvPr>
            <p:ph sz="half" idx="2"/>
          </p:nvPr>
        </p:nvSpPr>
        <p:spPr>
          <a:xfrm>
            <a:off x="6366099" y="5505293"/>
            <a:ext cx="5123935" cy="634699"/>
          </a:xfrm>
        </p:spPr>
        <p:txBody>
          <a:bodyPr>
            <a:normAutofit fontScale="47500" lnSpcReduction="20000"/>
          </a:bodyPr>
          <a:lstStyle/>
          <a:p>
            <a:pPr marL="45720" indent="0" algn="just">
              <a:buNone/>
            </a:pPr>
            <a:r>
              <a:rPr lang="es-ES" sz="2300" b="1" dirty="0">
                <a:solidFill>
                  <a:schemeClr val="tx1">
                    <a:lumMod val="65000"/>
                    <a:lumOff val="35000"/>
                  </a:schemeClr>
                </a:solidFill>
              </a:rPr>
              <a:t>Para más información pincha el siguiente enlace, donde podrás ver un tutorial para realizar tu registro de jornada.</a:t>
            </a:r>
          </a:p>
          <a:p>
            <a:pPr marL="45720" indent="0" algn="just">
              <a:buNone/>
            </a:pPr>
            <a:r>
              <a:rPr lang="es-ES" sz="2300" b="1" dirty="0">
                <a:solidFill>
                  <a:schemeClr val="tx1">
                    <a:lumMod val="65000"/>
                    <a:lumOff val="35000"/>
                  </a:schemeClr>
                </a:solidFill>
                <a:hlinkClick r:id="rId5"/>
              </a:rPr>
              <a:t>https://www.youtube.com/watch?v=ryH4BuAGnO8</a:t>
            </a:r>
            <a:endParaRPr lang="es-ES" sz="2300" b="1" dirty="0">
              <a:solidFill>
                <a:schemeClr val="tx1">
                  <a:lumMod val="65000"/>
                  <a:lumOff val="35000"/>
                </a:schemeClr>
              </a:solidFill>
            </a:endParaRPr>
          </a:p>
        </p:txBody>
      </p:sp>
    </p:spTree>
    <p:extLst>
      <p:ext uri="{BB962C8B-B14F-4D97-AF65-F5344CB8AC3E}">
        <p14:creationId xmlns:p14="http://schemas.microsoft.com/office/powerpoint/2010/main" val="1191154912"/>
      </p:ext>
    </p:extLst>
  </p:cSld>
  <p:clrMapOvr>
    <a:masterClrMapping/>
  </p:clrMapOvr>
</p:sld>
</file>

<file path=ppt/theme/theme1.xml><?xml version="1.0" encoding="utf-8"?>
<a:theme xmlns:a="http://schemas.openxmlformats.org/drawingml/2006/main" name="Base">
  <a:themeElements>
    <a:clrScheme name="Base">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Facet</Template>
  <TotalTime>5029</TotalTime>
  <Words>4359</Words>
  <Application>Microsoft Office PowerPoint</Application>
  <PresentationFormat>Panorámica</PresentationFormat>
  <Paragraphs>189</Paragraphs>
  <Slides>18</Slides>
  <Notes>0</Notes>
  <HiddenSlides>0</HiddenSlides>
  <MMClips>0</MMClips>
  <ScaleCrop>false</ScaleCrop>
  <HeadingPairs>
    <vt:vector size="6" baseType="variant">
      <vt:variant>
        <vt:lpstr>Fuentes usadas</vt:lpstr>
      </vt:variant>
      <vt:variant>
        <vt:i4>1</vt:i4>
      </vt:variant>
      <vt:variant>
        <vt:lpstr>Tema</vt:lpstr>
      </vt:variant>
      <vt:variant>
        <vt:i4>1</vt:i4>
      </vt:variant>
      <vt:variant>
        <vt:lpstr>Títulos de diapositiva</vt:lpstr>
      </vt:variant>
      <vt:variant>
        <vt:i4>18</vt:i4>
      </vt:variant>
    </vt:vector>
  </HeadingPairs>
  <TitlesOfParts>
    <vt:vector size="20" baseType="lpstr">
      <vt:lpstr>Corbel</vt:lpstr>
      <vt:lpstr>Base</vt:lpstr>
      <vt:lpstr>Bienvenido a nuestra gran familia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David</dc:creator>
  <cp:lastModifiedBy>David González López</cp:lastModifiedBy>
  <cp:revision>64</cp:revision>
  <dcterms:created xsi:type="dcterms:W3CDTF">2018-12-20T09:19:32Z</dcterms:created>
  <dcterms:modified xsi:type="dcterms:W3CDTF">2024-02-08T20:19:08Z</dcterms:modified>
</cp:coreProperties>
</file>